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13"/>
  </p:notesMasterIdLst>
  <p:handoutMasterIdLst>
    <p:handoutMasterId r:id="rId14"/>
  </p:handoutMasterIdLst>
  <p:sldIdLst>
    <p:sldId id="256" r:id="rId5"/>
    <p:sldId id="364" r:id="rId6"/>
    <p:sldId id="365" r:id="rId7"/>
    <p:sldId id="361" r:id="rId8"/>
    <p:sldId id="357" r:id="rId9"/>
    <p:sldId id="358" r:id="rId10"/>
    <p:sldId id="360" r:id="rId11"/>
    <p:sldId id="362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1828674-4115-4BFA-8530-02065A6C6E84}">
          <p14:sldIdLst>
            <p14:sldId id="256"/>
            <p14:sldId id="364"/>
            <p14:sldId id="365"/>
            <p14:sldId id="361"/>
            <p14:sldId id="357"/>
            <p14:sldId id="358"/>
            <p14:sldId id="360"/>
            <p14:sldId id="3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7"/>
    <a:srgbClr val="FFE30D"/>
    <a:srgbClr val="E64A4A"/>
    <a:srgbClr val="E87648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5833"/>
  </p:normalViewPr>
  <p:slideViewPr>
    <p:cSldViewPr snapToGrid="0">
      <p:cViewPr varScale="1">
        <p:scale>
          <a:sx n="122" d="100"/>
          <a:sy n="122" d="100"/>
        </p:scale>
        <p:origin x="96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FFEE-0201-4FFB-BA23-8C043F63F04B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4AA09-F138-4613-9D38-41B76C69B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069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32A2-5B67-4B23-9CF2-34AB547439F9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17798-3A04-4F50-AF5C-84E4244C3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07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E847-A7EC-4892-94A2-9223C106002A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D42F-65A7-4FEE-A6F5-DB62A0016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20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E847-A7EC-4892-94A2-9223C106002A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D42F-65A7-4FEE-A6F5-DB62A0016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21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E847-A7EC-4892-94A2-9223C106002A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D42F-65A7-4FEE-A6F5-DB62A0016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9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E847-A7EC-4892-94A2-9223C106002A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D42F-65A7-4FEE-A6F5-DB62A0016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29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E847-A7EC-4892-94A2-9223C106002A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D42F-65A7-4FEE-A6F5-DB62A0016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36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E847-A7EC-4892-94A2-9223C106002A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D42F-65A7-4FEE-A6F5-DB62A0016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128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E847-A7EC-4892-94A2-9223C106002A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D42F-65A7-4FEE-A6F5-DB62A0016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018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E847-A7EC-4892-94A2-9223C106002A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D42F-65A7-4FEE-A6F5-DB62A0016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81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E847-A7EC-4892-94A2-9223C106002A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D42F-65A7-4FEE-A6F5-DB62A0016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90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E847-A7EC-4892-94A2-9223C106002A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D42F-65A7-4FEE-A6F5-DB62A0016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75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E847-A7EC-4892-94A2-9223C106002A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D42F-65A7-4FEE-A6F5-DB62A0016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02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4E847-A7EC-4892-94A2-9223C106002A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D42F-65A7-4FEE-A6F5-DB62A0016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95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1020147" y="1642473"/>
            <a:ext cx="10309245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Informationen </a:t>
            </a:r>
            <a:br>
              <a:rPr lang="de-DE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endParaRPr lang="de-DE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ctr"/>
            <a:r>
              <a:rPr lang="de-DE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der Schulleitung</a:t>
            </a:r>
          </a:p>
          <a:p>
            <a:endParaRPr lang="de-DE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167951" y="103123"/>
            <a:ext cx="11849878" cy="867262"/>
            <a:chOff x="167951" y="103123"/>
            <a:chExt cx="11849878" cy="867262"/>
          </a:xfrm>
        </p:grpSpPr>
        <p:sp>
          <p:nvSpPr>
            <p:cNvPr id="24" name="Rechteck 23"/>
            <p:cNvSpPr/>
            <p:nvPr/>
          </p:nvSpPr>
          <p:spPr>
            <a:xfrm>
              <a:off x="6986684" y="103123"/>
              <a:ext cx="4769888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Martha-McCarthy-Straße 11  I  74564 Crailsheim  </a:t>
              </a:r>
              <a:endParaRPr lang="de-DE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 smtClean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07951/9105-0  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 </a:t>
              </a:r>
              <a:r>
                <a:rPr lang="de-DE" u="sng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sekretariat@rzf-cr.de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28" y="202234"/>
              <a:ext cx="3688080" cy="633984"/>
            </a:xfrm>
            <a:prstGeom prst="rect">
              <a:avLst/>
            </a:prstGeom>
          </p:spPr>
        </p:pic>
        <p:cxnSp>
          <p:nvCxnSpPr>
            <p:cNvPr id="34" name="Gerader Verbinder 33"/>
            <p:cNvCxnSpPr/>
            <p:nvPr/>
          </p:nvCxnSpPr>
          <p:spPr>
            <a:xfrm flipV="1">
              <a:off x="167951" y="907814"/>
              <a:ext cx="11849878" cy="62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1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28947" y="3654203"/>
            <a:ext cx="108788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252000">
              <a:buFont typeface="Wingdings" panose="05000000000000000000" pitchFamily="2" charset="2"/>
              <a:buChar char="ð"/>
            </a:pPr>
            <a:r>
              <a:rPr lang="de-DE" sz="2800" dirty="0" smtClean="0">
                <a:sym typeface="Wingdings" panose="05000000000000000000" pitchFamily="2" charset="2"/>
              </a:rPr>
              <a:t>Ersetzt </a:t>
            </a:r>
            <a:r>
              <a:rPr lang="de-DE" sz="2800" dirty="0" smtClean="0">
                <a:sym typeface="Wingdings" panose="05000000000000000000" pitchFamily="2" charset="2"/>
              </a:rPr>
              <a:t>nach den Weihnachtsferien die </a:t>
            </a:r>
            <a:r>
              <a:rPr lang="de-DE" sz="2800" dirty="0" smtClean="0">
                <a:sym typeface="Wingdings" panose="05000000000000000000" pitchFamily="2" charset="2"/>
              </a:rPr>
              <a:t>DSB Mobile – App.</a:t>
            </a:r>
            <a:br>
              <a:rPr lang="de-DE" sz="2800" dirty="0" smtClean="0">
                <a:sym typeface="Wingdings" panose="05000000000000000000" pitchFamily="2" charset="2"/>
              </a:rPr>
            </a:br>
            <a:endParaRPr lang="de-DE" sz="2800" dirty="0" smtClean="0">
              <a:sym typeface="Wingdings" panose="05000000000000000000" pitchFamily="2" charset="2"/>
            </a:endParaRPr>
          </a:p>
          <a:p>
            <a:pPr marL="457200" indent="-457200" defTabSz="252000">
              <a:buFont typeface="Wingdings" panose="05000000000000000000" pitchFamily="2" charset="2"/>
              <a:buChar char="ð"/>
            </a:pPr>
            <a:r>
              <a:rPr lang="de-DE" sz="2800" dirty="0" smtClean="0">
                <a:sym typeface="Wingdings" panose="05000000000000000000" pitchFamily="2" charset="2"/>
              </a:rPr>
              <a:t>Schüler haben Zugangsdaten erhalten.</a:t>
            </a:r>
            <a:br>
              <a:rPr lang="de-DE" sz="2800" dirty="0" smtClean="0">
                <a:sym typeface="Wingdings" panose="05000000000000000000" pitchFamily="2" charset="2"/>
              </a:rPr>
            </a:br>
            <a:endParaRPr lang="de-DE" sz="2800" dirty="0" smtClean="0">
              <a:sym typeface="Wingdings" panose="05000000000000000000" pitchFamily="2" charset="2"/>
            </a:endParaRPr>
          </a:p>
          <a:p>
            <a:pPr marL="457200" indent="-457200" defTabSz="252000">
              <a:buFont typeface="Wingdings" panose="05000000000000000000" pitchFamily="2" charset="2"/>
              <a:buChar char="ð"/>
            </a:pPr>
            <a:r>
              <a:rPr lang="de-DE" sz="2800" dirty="0" smtClean="0">
                <a:sym typeface="Wingdings" panose="05000000000000000000" pitchFamily="2" charset="2"/>
              </a:rPr>
              <a:t>Eltern können sich selbst registrieren, </a:t>
            </a:r>
            <a:br>
              <a:rPr lang="de-DE" sz="2800" dirty="0" smtClean="0">
                <a:sym typeface="Wingdings" panose="05000000000000000000" pitchFamily="2" charset="2"/>
              </a:rPr>
            </a:br>
            <a:r>
              <a:rPr lang="de-DE" sz="2800" dirty="0" smtClean="0">
                <a:sym typeface="Wingdings" panose="05000000000000000000" pitchFamily="2" charset="2"/>
              </a:rPr>
              <a:t>	dazu muss eine E-Mail-Adresse an der Schule hinterlegt sein.</a:t>
            </a:r>
            <a:br>
              <a:rPr lang="de-DE" sz="2800" dirty="0" smtClean="0">
                <a:sym typeface="Wingdings" panose="05000000000000000000" pitchFamily="2" charset="2"/>
              </a:rPr>
            </a:br>
            <a:r>
              <a:rPr lang="de-DE" sz="1200" dirty="0" smtClean="0">
                <a:sym typeface="Wingdings" panose="05000000000000000000" pitchFamily="2" charset="2"/>
              </a:rPr>
              <a:t/>
            </a:r>
            <a:br>
              <a:rPr lang="de-DE" sz="1200" dirty="0" smtClean="0">
                <a:sym typeface="Wingdings" panose="05000000000000000000" pitchFamily="2" charset="2"/>
              </a:rPr>
            </a:br>
            <a:endParaRPr lang="de-DE" sz="2800" u="sng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696202-A416-4701-8AB4-2FA367359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7" y="1461861"/>
            <a:ext cx="2065047" cy="206504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BA67A40-EDF4-4BF9-9771-8EC6D1CBA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73" y="1580668"/>
            <a:ext cx="3711006" cy="101209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982981" y="2621059"/>
            <a:ext cx="6191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2000"/>
            <a:r>
              <a:rPr lang="de-DE" sz="4400" b="1" dirty="0" smtClean="0">
                <a:sym typeface="Wingdings" panose="05000000000000000000" pitchFamily="2" charset="2"/>
              </a:rPr>
              <a:t>- Das Digitale Tagebuch</a:t>
            </a:r>
            <a:endParaRPr lang="de-DE" sz="4400" b="1" u="sng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67951" y="103123"/>
            <a:ext cx="11849878" cy="867262"/>
            <a:chOff x="167951" y="103123"/>
            <a:chExt cx="11849878" cy="867262"/>
          </a:xfrm>
        </p:grpSpPr>
        <p:sp>
          <p:nvSpPr>
            <p:cNvPr id="8" name="Rechteck 7"/>
            <p:cNvSpPr/>
            <p:nvPr/>
          </p:nvSpPr>
          <p:spPr>
            <a:xfrm>
              <a:off x="6986684" y="103123"/>
              <a:ext cx="4769888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Martha-McCarthy-Straße 11  I  74564 Crailsheim  </a:t>
              </a:r>
              <a:endParaRPr lang="de-DE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 smtClean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07951/9105-0  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 </a:t>
              </a:r>
              <a:r>
                <a:rPr lang="de-DE" u="sng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sekretariat@rzf-cr.de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28" y="202234"/>
              <a:ext cx="3688080" cy="633984"/>
            </a:xfrm>
            <a:prstGeom prst="rect">
              <a:avLst/>
            </a:prstGeom>
          </p:spPr>
        </p:pic>
        <p:cxnSp>
          <p:nvCxnSpPr>
            <p:cNvPr id="11" name="Gerader Verbinder 10"/>
            <p:cNvCxnSpPr/>
            <p:nvPr/>
          </p:nvCxnSpPr>
          <p:spPr>
            <a:xfrm flipV="1">
              <a:off x="167951" y="907814"/>
              <a:ext cx="11849878" cy="62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20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528101" y="1205463"/>
            <a:ext cx="358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2000"/>
            <a:r>
              <a:rPr lang="de-DE" sz="2800" b="1" dirty="0" smtClean="0">
                <a:sym typeface="Wingdings" panose="05000000000000000000" pitchFamily="2" charset="2"/>
              </a:rPr>
              <a:t>Was bietet WebUntis?</a:t>
            </a:r>
            <a:endParaRPr lang="de-DE" sz="2800" b="1" u="sng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t="38916" r="87409" b="28191"/>
          <a:stretch/>
        </p:blipFill>
        <p:spPr>
          <a:xfrm>
            <a:off x="630738" y="1912158"/>
            <a:ext cx="2692826" cy="395705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455274" y="1462716"/>
            <a:ext cx="843814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252000">
              <a:buFont typeface="Wingdings" panose="05000000000000000000" pitchFamily="2" charset="2"/>
              <a:buChar char="ü"/>
            </a:pPr>
            <a:endParaRPr lang="de-DE" sz="2400" dirty="0" smtClean="0">
              <a:sym typeface="Wingdings" panose="05000000000000000000" pitchFamily="2" charset="2"/>
            </a:endParaRPr>
          </a:p>
          <a:p>
            <a:pPr marL="457200" indent="-457200" defTabSz="252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 smtClean="0">
                <a:sym typeface="Wingdings" panose="05000000000000000000" pitchFamily="2" charset="2"/>
              </a:rPr>
              <a:t>Tagesaktueller Stundenplan inklusive Vertretungsstunden, Raumänderungen und Stundenausfällen</a:t>
            </a:r>
          </a:p>
          <a:p>
            <a:pPr marL="457200" indent="-457200" defTabSz="252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 smtClean="0">
                <a:sym typeface="Wingdings" panose="05000000000000000000" pitchFamily="2" charset="2"/>
              </a:rPr>
              <a:t>Aktuelle Nachrichten zum Tag</a:t>
            </a:r>
          </a:p>
          <a:p>
            <a:pPr marL="457200" indent="-457200" defTabSz="252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 smtClean="0"/>
              <a:t>Vertretungsstunden </a:t>
            </a:r>
            <a:r>
              <a:rPr lang="de-DE" sz="2000" dirty="0"/>
              <a:t>sind in der Stundenplanübersicht lila </a:t>
            </a:r>
            <a:r>
              <a:rPr lang="de-DE" sz="2000" dirty="0" smtClean="0"/>
              <a:t>markiert</a:t>
            </a:r>
          </a:p>
          <a:p>
            <a:pPr marL="457200" indent="-457200" defTabSz="252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 smtClean="0"/>
              <a:t>Stunden </a:t>
            </a:r>
            <a:r>
              <a:rPr lang="de-DE" sz="2000" dirty="0"/>
              <a:t>die ausfallen sind </a:t>
            </a:r>
            <a:r>
              <a:rPr lang="de-DE" sz="2000" dirty="0" smtClean="0"/>
              <a:t>durchgestrichen</a:t>
            </a:r>
          </a:p>
          <a:p>
            <a:pPr marL="457200" indent="-457200" defTabSz="252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 smtClean="0"/>
              <a:t>Stunden </a:t>
            </a:r>
            <a:r>
              <a:rPr lang="de-DE" sz="2000" dirty="0"/>
              <a:t>in denen Klassenarbeiten geschrieben werden sind gelb umrahmt</a:t>
            </a:r>
            <a:endParaRPr lang="de-DE" sz="2000" dirty="0">
              <a:sym typeface="Wingdings" panose="05000000000000000000" pitchFamily="2" charset="2"/>
            </a:endParaRPr>
          </a:p>
          <a:p>
            <a:pPr marL="457200" indent="-457200" defTabSz="252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 smtClean="0"/>
              <a:t>Einsicht </a:t>
            </a:r>
            <a:r>
              <a:rPr lang="de-DE" sz="2000" dirty="0"/>
              <a:t>in Hausaufgaben und Fehlzeiten in den einzelnen </a:t>
            </a:r>
            <a:r>
              <a:rPr lang="de-DE" sz="2000" dirty="0" smtClean="0"/>
              <a:t>Fächern</a:t>
            </a:r>
          </a:p>
          <a:p>
            <a:pPr marL="457200" indent="-457200" defTabSz="252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/>
              <a:t>Die App informiert per Push-Mitteilung über wichtige Änderungen, Vertretungen und </a:t>
            </a:r>
            <a:r>
              <a:rPr lang="de-DE" sz="2000" dirty="0" smtClean="0"/>
              <a:t>Ausfälle</a:t>
            </a:r>
            <a:endParaRPr lang="de-DE" sz="2000" dirty="0"/>
          </a:p>
          <a:p>
            <a:pPr marL="457200" indent="-457200" defTabSz="252000">
              <a:buFont typeface="Wingdings" panose="05000000000000000000" pitchFamily="2" charset="2"/>
              <a:buChar char="ü"/>
            </a:pPr>
            <a:endParaRPr lang="de-DE" sz="2400" dirty="0" smtClean="0">
              <a:sym typeface="Wingdings" panose="05000000000000000000" pitchFamily="2" charset="2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167951" y="103123"/>
            <a:ext cx="11849878" cy="867262"/>
            <a:chOff x="167951" y="103123"/>
            <a:chExt cx="11849878" cy="867262"/>
          </a:xfrm>
        </p:grpSpPr>
        <p:sp>
          <p:nvSpPr>
            <p:cNvPr id="13" name="Rechteck 12"/>
            <p:cNvSpPr/>
            <p:nvPr/>
          </p:nvSpPr>
          <p:spPr>
            <a:xfrm>
              <a:off x="6986684" y="103123"/>
              <a:ext cx="4769888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Martha-McCarthy-Straße 11  I  74564 Crailsheim  </a:t>
              </a:r>
              <a:endParaRPr lang="de-DE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 smtClean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07951/9105-0  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 </a:t>
              </a:r>
              <a:r>
                <a:rPr lang="de-DE" u="sng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sekretariat@rzf-cr.de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28" y="202234"/>
              <a:ext cx="3688080" cy="633984"/>
            </a:xfrm>
            <a:prstGeom prst="rect">
              <a:avLst/>
            </a:prstGeom>
          </p:spPr>
        </p:pic>
        <p:cxnSp>
          <p:nvCxnSpPr>
            <p:cNvPr id="15" name="Gerader Verbinder 14"/>
            <p:cNvCxnSpPr/>
            <p:nvPr/>
          </p:nvCxnSpPr>
          <p:spPr>
            <a:xfrm flipV="1">
              <a:off x="167951" y="907814"/>
              <a:ext cx="11849878" cy="62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0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662474" y="1147666"/>
            <a:ext cx="10804779" cy="5401193"/>
            <a:chOff x="432893" y="813030"/>
            <a:chExt cx="11267625" cy="5866457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2"/>
            <a:srcRect l="16040" t="20574" r="694" b="9294"/>
            <a:stretch/>
          </p:blipFill>
          <p:spPr>
            <a:xfrm>
              <a:off x="432893" y="1341130"/>
              <a:ext cx="11267625" cy="5338357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5212378" y="5205041"/>
              <a:ext cx="2050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52000"/>
              <a:r>
                <a:rPr lang="de-DE" sz="2400" dirty="0" smtClean="0">
                  <a:sym typeface="Wingdings" panose="05000000000000000000" pitchFamily="2" charset="2"/>
                </a:rPr>
                <a:t>Stunde entfällt</a:t>
              </a:r>
              <a:endParaRPr lang="de-DE" sz="2400" u="sng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8511711" y="4974208"/>
              <a:ext cx="2879099" cy="130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2000"/>
              <a:r>
                <a:rPr lang="de-DE" sz="2400" dirty="0" smtClean="0"/>
                <a:t>Änderung in der regulären Unterrichtsstunde</a:t>
              </a:r>
              <a:endParaRPr lang="de-DE" sz="2400" dirty="0"/>
            </a:p>
          </p:txBody>
        </p:sp>
        <p:cxnSp>
          <p:nvCxnSpPr>
            <p:cNvPr id="16" name="Gerader Verbinder 15"/>
            <p:cNvCxnSpPr/>
            <p:nvPr/>
          </p:nvCxnSpPr>
          <p:spPr>
            <a:xfrm flipH="1" flipV="1">
              <a:off x="6190607" y="4539633"/>
              <a:ext cx="253736" cy="6991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 flipV="1">
              <a:off x="7049886" y="4589430"/>
              <a:ext cx="856282" cy="6493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 flipH="1" flipV="1">
              <a:off x="9335931" y="3866618"/>
              <a:ext cx="705053" cy="12017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432893" y="859942"/>
              <a:ext cx="3589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52000"/>
              <a:r>
                <a:rPr lang="de-DE" sz="2800" b="1" dirty="0" smtClean="0">
                  <a:sym typeface="Wingdings" panose="05000000000000000000" pitchFamily="2" charset="2"/>
                </a:rPr>
                <a:t>Stundenplan</a:t>
              </a:r>
              <a:endParaRPr lang="de-DE" sz="2800" b="1" u="sng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9419875" y="813030"/>
              <a:ext cx="2050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52000"/>
              <a:r>
                <a:rPr lang="de-DE" sz="2400" dirty="0" smtClean="0">
                  <a:sym typeface="Wingdings" panose="05000000000000000000" pitchFamily="2" charset="2"/>
                </a:rPr>
                <a:t>Klassenarbeit</a:t>
              </a:r>
              <a:endParaRPr lang="de-DE" sz="2400" u="sng" dirty="0"/>
            </a:p>
          </p:txBody>
        </p:sp>
        <p:cxnSp>
          <p:nvCxnSpPr>
            <p:cNvPr id="20" name="Gerader Verbinder 19"/>
            <p:cNvCxnSpPr/>
            <p:nvPr/>
          </p:nvCxnSpPr>
          <p:spPr>
            <a:xfrm flipV="1">
              <a:off x="9116008" y="1332738"/>
              <a:ext cx="793102" cy="15759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167951" y="103123"/>
            <a:ext cx="11849878" cy="867262"/>
            <a:chOff x="167951" y="103123"/>
            <a:chExt cx="11849878" cy="867262"/>
          </a:xfrm>
        </p:grpSpPr>
        <p:sp>
          <p:nvSpPr>
            <p:cNvPr id="35" name="Rechteck 34"/>
            <p:cNvSpPr/>
            <p:nvPr/>
          </p:nvSpPr>
          <p:spPr>
            <a:xfrm>
              <a:off x="6986684" y="103123"/>
              <a:ext cx="4769888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Martha-McCarthy-Straße 11  I  74564 Crailsheim  </a:t>
              </a:r>
              <a:endParaRPr lang="de-DE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 smtClean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07951/9105-0  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 </a:t>
              </a:r>
              <a:r>
                <a:rPr lang="de-DE" u="sng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sekretariat@rzf-cr.de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28" y="202234"/>
              <a:ext cx="3688080" cy="633984"/>
            </a:xfrm>
            <a:prstGeom prst="rect">
              <a:avLst/>
            </a:prstGeom>
          </p:spPr>
        </p:pic>
        <p:cxnSp>
          <p:nvCxnSpPr>
            <p:cNvPr id="37" name="Gerader Verbinder 36"/>
            <p:cNvCxnSpPr/>
            <p:nvPr/>
          </p:nvCxnSpPr>
          <p:spPr>
            <a:xfrm flipV="1">
              <a:off x="167951" y="907814"/>
              <a:ext cx="11849878" cy="62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53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7107" t="5518" r="15841" b="11142"/>
          <a:stretch/>
        </p:blipFill>
        <p:spPr>
          <a:xfrm>
            <a:off x="709552" y="2643450"/>
            <a:ext cx="4957010" cy="410276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/>
          <a:srcRect l="73310" t="13691" r="4217" b="22110"/>
          <a:stretch/>
        </p:blipFill>
        <p:spPr>
          <a:xfrm>
            <a:off x="8084313" y="1194886"/>
            <a:ext cx="3388396" cy="54448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Ellipse 4"/>
          <p:cNvSpPr/>
          <p:nvPr/>
        </p:nvSpPr>
        <p:spPr>
          <a:xfrm>
            <a:off x="1042870" y="5522449"/>
            <a:ext cx="2002972" cy="531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9910834" y="6035041"/>
            <a:ext cx="826835" cy="435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64208" y="1673417"/>
            <a:ext cx="5348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Internetseite:  </a:t>
            </a:r>
            <a:r>
              <a:rPr lang="de-DE" sz="2800" b="1" dirty="0" smtClean="0">
                <a:solidFill>
                  <a:srgbClr val="FF0000"/>
                </a:solidFill>
              </a:rPr>
              <a:t>www.webuntis.com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2273" y="4904313"/>
            <a:ext cx="2088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Schule auswählen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2044356" y="5141818"/>
            <a:ext cx="367918" cy="374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8722725" y="5152499"/>
            <a:ext cx="2749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„Registrieren“ anklicken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cxnSp>
        <p:nvCxnSpPr>
          <p:cNvPr id="36" name="Gerader Verbinder 35"/>
          <p:cNvCxnSpPr/>
          <p:nvPr/>
        </p:nvCxnSpPr>
        <p:spPr>
          <a:xfrm flipH="1" flipV="1">
            <a:off x="10249627" y="5485264"/>
            <a:ext cx="149248" cy="536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 nach rechts 12"/>
          <p:cNvSpPr/>
          <p:nvPr/>
        </p:nvSpPr>
        <p:spPr>
          <a:xfrm>
            <a:off x="6552196" y="4867922"/>
            <a:ext cx="592183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rechts 36"/>
          <p:cNvSpPr/>
          <p:nvPr/>
        </p:nvSpPr>
        <p:spPr>
          <a:xfrm rot="5400000">
            <a:off x="4446698" y="2401134"/>
            <a:ext cx="592183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15568" y="1699688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ym typeface="Wingdings" panose="05000000000000000000" pitchFamily="2" charset="2"/>
              </a:rPr>
              <a:t></a:t>
            </a:r>
            <a:endParaRPr lang="de-DE" sz="2800" dirty="0"/>
          </a:p>
        </p:txBody>
      </p:sp>
      <p:sp>
        <p:nvSpPr>
          <p:cNvPr id="24" name="Textfeld 23"/>
          <p:cNvSpPr txBox="1"/>
          <p:nvPr/>
        </p:nvSpPr>
        <p:spPr>
          <a:xfrm>
            <a:off x="391781" y="2443136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ym typeface="Wingdings" panose="05000000000000000000" pitchFamily="2" charset="2"/>
              </a:rPr>
              <a:t></a:t>
            </a:r>
            <a:endParaRPr lang="de-DE" sz="2800" dirty="0"/>
          </a:p>
        </p:txBody>
      </p:sp>
      <p:sp>
        <p:nvSpPr>
          <p:cNvPr id="38" name="Textfeld 37"/>
          <p:cNvSpPr txBox="1"/>
          <p:nvPr/>
        </p:nvSpPr>
        <p:spPr>
          <a:xfrm>
            <a:off x="7507104" y="1171825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ym typeface="Wingdings" panose="05000000000000000000" pitchFamily="2" charset="2"/>
              </a:rPr>
              <a:t></a:t>
            </a:r>
            <a:endParaRPr lang="de-DE" sz="2800" dirty="0"/>
          </a:p>
        </p:txBody>
      </p:sp>
      <p:sp>
        <p:nvSpPr>
          <p:cNvPr id="39" name="Textfeld 38"/>
          <p:cNvSpPr txBox="1"/>
          <p:nvPr/>
        </p:nvSpPr>
        <p:spPr>
          <a:xfrm>
            <a:off x="360261" y="1101108"/>
            <a:ext cx="6191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2000"/>
            <a:r>
              <a:rPr lang="de-DE" sz="2800" b="1" dirty="0" smtClean="0">
                <a:sym typeface="Wingdings" panose="05000000000000000000" pitchFamily="2" charset="2"/>
              </a:rPr>
              <a:t>Registrierung für Eltern</a:t>
            </a:r>
            <a:endParaRPr lang="de-DE" sz="2800" b="1" u="sng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/>
          <a:srcRect l="40505" t="16156" r="36269" b="66889"/>
          <a:stretch/>
        </p:blipFill>
        <p:spPr>
          <a:xfrm>
            <a:off x="9108672" y="1740868"/>
            <a:ext cx="989045" cy="1212980"/>
          </a:xfrm>
          <a:prstGeom prst="rect">
            <a:avLst/>
          </a:prstGeom>
        </p:spPr>
      </p:pic>
      <p:grpSp>
        <p:nvGrpSpPr>
          <p:cNvPr id="40" name="Gruppieren 39"/>
          <p:cNvGrpSpPr/>
          <p:nvPr/>
        </p:nvGrpSpPr>
        <p:grpSpPr>
          <a:xfrm>
            <a:off x="167951" y="103123"/>
            <a:ext cx="11849878" cy="867262"/>
            <a:chOff x="167951" y="103123"/>
            <a:chExt cx="11849878" cy="867262"/>
          </a:xfrm>
        </p:grpSpPr>
        <p:sp>
          <p:nvSpPr>
            <p:cNvPr id="41" name="Rechteck 40"/>
            <p:cNvSpPr/>
            <p:nvPr/>
          </p:nvSpPr>
          <p:spPr>
            <a:xfrm>
              <a:off x="6986684" y="103123"/>
              <a:ext cx="4769888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Martha-McCarthy-Straße 11  I  74564 Crailsheim  </a:t>
              </a:r>
              <a:endParaRPr lang="de-DE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 smtClean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07951/9105-0  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 </a:t>
              </a:r>
              <a:r>
                <a:rPr lang="de-DE" u="sng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sekretariat@rzf-cr.de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28" y="202234"/>
              <a:ext cx="3688080" cy="633984"/>
            </a:xfrm>
            <a:prstGeom prst="rect">
              <a:avLst/>
            </a:prstGeom>
          </p:spPr>
        </p:pic>
        <p:cxnSp>
          <p:nvCxnSpPr>
            <p:cNvPr id="43" name="Gerader Verbinder 42"/>
            <p:cNvCxnSpPr/>
            <p:nvPr/>
          </p:nvCxnSpPr>
          <p:spPr>
            <a:xfrm flipV="1">
              <a:off x="167951" y="907814"/>
              <a:ext cx="11849878" cy="62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067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6" grpId="0"/>
      <p:bldP spid="7" grpId="0"/>
      <p:bldP spid="35" grpId="0"/>
      <p:bldP spid="13" grpId="0" animBg="1"/>
      <p:bldP spid="37" grpId="0" animBg="1"/>
      <p:bldP spid="2" grpId="0"/>
      <p:bldP spid="24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73639" t="13448" r="2868" b="42545"/>
          <a:stretch/>
        </p:blipFill>
        <p:spPr>
          <a:xfrm>
            <a:off x="678085" y="2109957"/>
            <a:ext cx="4296793" cy="4527612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56995" y="5320937"/>
            <a:ext cx="2099415" cy="531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964498" y="4769320"/>
            <a:ext cx="3343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Die an der Schule hinterlegte E-Mail-Adresse eingeben und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„Senden“ anklicken.</a:t>
            </a:r>
            <a:endParaRPr lang="de-DE" sz="2000" b="1" dirty="0">
              <a:solidFill>
                <a:srgbClr val="FF0000"/>
              </a:solidFill>
            </a:endParaRPr>
          </a:p>
        </p:txBody>
      </p:sp>
      <p:cxnSp>
        <p:nvCxnSpPr>
          <p:cNvPr id="19" name="Gerader Verbinder 18"/>
          <p:cNvCxnSpPr>
            <a:endCxn id="18" idx="1"/>
          </p:cNvCxnSpPr>
          <p:nvPr/>
        </p:nvCxnSpPr>
        <p:spPr>
          <a:xfrm flipV="1">
            <a:off x="2343988" y="5277152"/>
            <a:ext cx="620510" cy="69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 flipV="1">
            <a:off x="2964498" y="5713986"/>
            <a:ext cx="440553" cy="358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08355" y="4535528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ym typeface="Wingdings" panose="05000000000000000000" pitchFamily="2" charset="2"/>
              </a:rPr>
              <a:t></a:t>
            </a:r>
            <a:endParaRPr lang="de-DE" sz="2800" dirty="0"/>
          </a:p>
        </p:txBody>
      </p:sp>
      <p:sp>
        <p:nvSpPr>
          <p:cNvPr id="21" name="Textfeld 20"/>
          <p:cNvSpPr txBox="1"/>
          <p:nvPr/>
        </p:nvSpPr>
        <p:spPr>
          <a:xfrm>
            <a:off x="6982997" y="1309969"/>
            <a:ext cx="47387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252000">
              <a:buFont typeface="Wingdings" panose="05000000000000000000" pitchFamily="2" charset="2"/>
              <a:buChar char=""/>
            </a:pPr>
            <a:r>
              <a:rPr lang="de-DE" sz="2800" dirty="0" smtClean="0">
                <a:sym typeface="Wingdings" panose="05000000000000000000" pitchFamily="2" charset="2"/>
              </a:rPr>
              <a:t>Sie erhalten eine E-Mail mit 		einem </a:t>
            </a:r>
            <a:r>
              <a:rPr lang="de-DE" sz="2800" u="sng" dirty="0" smtClean="0">
                <a:sym typeface="Wingdings" panose="05000000000000000000" pitchFamily="2" charset="2"/>
              </a:rPr>
              <a:t>Bestätigungslink bzw. Bestätigungscode</a:t>
            </a:r>
            <a:r>
              <a:rPr lang="de-DE" sz="2800" dirty="0" smtClean="0">
                <a:sym typeface="Wingdings" panose="05000000000000000000" pitchFamily="2" charset="2"/>
              </a:rPr>
              <a:t>.</a:t>
            </a:r>
            <a:br>
              <a:rPr lang="de-DE" sz="2800" dirty="0" smtClean="0">
                <a:sym typeface="Wingdings" panose="05000000000000000000" pitchFamily="2" charset="2"/>
              </a:rPr>
            </a:br>
            <a:r>
              <a:rPr lang="de-DE" sz="2800" dirty="0" smtClean="0">
                <a:sym typeface="Wingdings" panose="05000000000000000000" pitchFamily="2" charset="2"/>
              </a:rPr>
              <a:t>Bestätigungslink anklicken oder Code eingeben.</a:t>
            </a:r>
            <a:endParaRPr lang="de-DE" sz="2800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3"/>
          <a:srcRect l="72829" t="34346" r="4165" b="40662"/>
          <a:stretch/>
        </p:blipFill>
        <p:spPr>
          <a:xfrm>
            <a:off x="7182381" y="3773092"/>
            <a:ext cx="4208015" cy="2571312"/>
          </a:xfrm>
          <a:prstGeom prst="rect">
            <a:avLst/>
          </a:prstGeom>
        </p:spPr>
      </p:pic>
      <p:sp>
        <p:nvSpPr>
          <p:cNvPr id="23" name="Pfeil nach rechts 22"/>
          <p:cNvSpPr/>
          <p:nvPr/>
        </p:nvSpPr>
        <p:spPr>
          <a:xfrm>
            <a:off x="6011966" y="2533128"/>
            <a:ext cx="592183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/>
          <a:srcRect l="40505" t="16156" r="36269" b="66889"/>
          <a:stretch/>
        </p:blipFill>
        <p:spPr>
          <a:xfrm>
            <a:off x="1867365" y="2950248"/>
            <a:ext cx="989045" cy="121298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167951" y="103123"/>
            <a:ext cx="11849878" cy="867262"/>
            <a:chOff x="167951" y="103123"/>
            <a:chExt cx="11849878" cy="867262"/>
          </a:xfrm>
        </p:grpSpPr>
        <p:sp>
          <p:nvSpPr>
            <p:cNvPr id="37" name="Rechteck 36"/>
            <p:cNvSpPr/>
            <p:nvPr/>
          </p:nvSpPr>
          <p:spPr>
            <a:xfrm>
              <a:off x="6986684" y="103123"/>
              <a:ext cx="4769888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Martha-McCarthy-Straße 11  I  74564 Crailsheim  </a:t>
              </a:r>
              <a:endParaRPr lang="de-DE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 smtClean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07951/9105-0  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 </a:t>
              </a:r>
              <a:r>
                <a:rPr lang="de-DE" u="sng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sekretariat@rzf-cr.de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28" y="202234"/>
              <a:ext cx="3688080" cy="633984"/>
            </a:xfrm>
            <a:prstGeom prst="rect">
              <a:avLst/>
            </a:prstGeom>
          </p:spPr>
        </p:pic>
        <p:cxnSp>
          <p:nvCxnSpPr>
            <p:cNvPr id="39" name="Gerader Verbinder 38"/>
            <p:cNvCxnSpPr/>
            <p:nvPr/>
          </p:nvCxnSpPr>
          <p:spPr>
            <a:xfrm flipV="1">
              <a:off x="167951" y="907814"/>
              <a:ext cx="11849878" cy="62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847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73663" t="35735" r="4350" b="26293"/>
          <a:stretch/>
        </p:blipFill>
        <p:spPr>
          <a:xfrm>
            <a:off x="5806955" y="1154137"/>
            <a:ext cx="5122988" cy="497678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09748" y="1904481"/>
            <a:ext cx="4642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2000"/>
            <a:r>
              <a:rPr lang="de-DE" sz="2800" dirty="0">
                <a:sym typeface="Wingdings" panose="05000000000000000000" pitchFamily="2" charset="2"/>
              </a:rPr>
              <a:t> </a:t>
            </a:r>
            <a:r>
              <a:rPr lang="de-DE" sz="2800" dirty="0" smtClean="0">
                <a:sym typeface="Wingdings" panose="05000000000000000000" pitchFamily="2" charset="2"/>
              </a:rPr>
              <a:t>	Die zugewiesenen Kinder</a:t>
            </a:r>
            <a:br>
              <a:rPr lang="de-DE" sz="2800" dirty="0" smtClean="0">
                <a:sym typeface="Wingdings" panose="05000000000000000000" pitchFamily="2" charset="2"/>
              </a:rPr>
            </a:br>
            <a:r>
              <a:rPr lang="de-DE" sz="2800" dirty="0" smtClean="0">
                <a:sym typeface="Wingdings" panose="05000000000000000000" pitchFamily="2" charset="2"/>
              </a:rPr>
              <a:t>		</a:t>
            </a:r>
            <a:r>
              <a:rPr lang="de-DE" sz="2800" dirty="0">
                <a:sym typeface="Wingdings" panose="05000000000000000000" pitchFamily="2" charset="2"/>
              </a:rPr>
              <a:t>w</a:t>
            </a:r>
            <a:r>
              <a:rPr lang="de-DE" sz="2800" dirty="0" smtClean="0">
                <a:sym typeface="Wingdings" panose="05000000000000000000" pitchFamily="2" charset="2"/>
              </a:rPr>
              <a:t>erden angezeigt.</a:t>
            </a:r>
            <a:endParaRPr lang="de-DE" sz="2800" u="sng" dirty="0"/>
          </a:p>
        </p:txBody>
      </p:sp>
      <p:sp>
        <p:nvSpPr>
          <p:cNvPr id="14" name="Ellipse 13"/>
          <p:cNvSpPr/>
          <p:nvPr/>
        </p:nvSpPr>
        <p:spPr>
          <a:xfrm>
            <a:off x="5771335" y="3528232"/>
            <a:ext cx="2501808" cy="18188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710863" y="2043458"/>
            <a:ext cx="2562280" cy="9174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509748" y="3798944"/>
            <a:ext cx="4642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2000"/>
            <a:r>
              <a:rPr lang="de-DE" sz="2800" dirty="0">
                <a:sym typeface="Wingdings" panose="05000000000000000000" pitchFamily="2" charset="2"/>
              </a:rPr>
              <a:t></a:t>
            </a:r>
            <a:r>
              <a:rPr lang="de-DE" sz="2800" dirty="0" smtClean="0">
                <a:sym typeface="Wingdings" panose="05000000000000000000" pitchFamily="2" charset="2"/>
              </a:rPr>
              <a:t> 	Neues Passwort vergeben</a:t>
            </a:r>
            <a:br>
              <a:rPr lang="de-DE" sz="2800" dirty="0" smtClean="0">
                <a:sym typeface="Wingdings" panose="05000000000000000000" pitchFamily="2" charset="2"/>
              </a:rPr>
            </a:br>
            <a:r>
              <a:rPr lang="de-DE" sz="2800" dirty="0" smtClean="0">
                <a:sym typeface="Wingdings" panose="05000000000000000000" pitchFamily="2" charset="2"/>
              </a:rPr>
              <a:t>		und „Speichern anklicken“.</a:t>
            </a:r>
            <a:endParaRPr lang="de-DE" sz="2800" u="sng" dirty="0"/>
          </a:p>
        </p:txBody>
      </p:sp>
      <p:cxnSp>
        <p:nvCxnSpPr>
          <p:cNvPr id="18" name="Gerader Verbinder 17"/>
          <p:cNvCxnSpPr/>
          <p:nvPr/>
        </p:nvCxnSpPr>
        <p:spPr>
          <a:xfrm>
            <a:off x="5033554" y="4345577"/>
            <a:ext cx="737781" cy="743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4815840" y="2502185"/>
            <a:ext cx="88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/>
          <p:cNvGrpSpPr/>
          <p:nvPr/>
        </p:nvGrpSpPr>
        <p:grpSpPr>
          <a:xfrm>
            <a:off x="167951" y="103123"/>
            <a:ext cx="11849878" cy="867262"/>
            <a:chOff x="167951" y="103123"/>
            <a:chExt cx="11849878" cy="867262"/>
          </a:xfrm>
        </p:grpSpPr>
        <p:sp>
          <p:nvSpPr>
            <p:cNvPr id="21" name="Rechteck 20"/>
            <p:cNvSpPr/>
            <p:nvPr/>
          </p:nvSpPr>
          <p:spPr>
            <a:xfrm>
              <a:off x="6986684" y="103123"/>
              <a:ext cx="4769888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Martha-McCarthy-Straße 11  I  74564 Crailsheim  </a:t>
              </a:r>
              <a:endParaRPr lang="de-DE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 smtClean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07951/9105-0  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 </a:t>
              </a:r>
              <a:r>
                <a:rPr lang="de-DE" u="sng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sekretariat@rzf-cr.de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28" y="202234"/>
              <a:ext cx="3688080" cy="633984"/>
            </a:xfrm>
            <a:prstGeom prst="rect">
              <a:avLst/>
            </a:prstGeom>
          </p:spPr>
        </p:pic>
        <p:cxnSp>
          <p:nvCxnSpPr>
            <p:cNvPr id="23" name="Gerader Verbinder 22"/>
            <p:cNvCxnSpPr/>
            <p:nvPr/>
          </p:nvCxnSpPr>
          <p:spPr>
            <a:xfrm flipV="1">
              <a:off x="167951" y="907814"/>
              <a:ext cx="11849878" cy="62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89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00870" y="1371821"/>
            <a:ext cx="584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2000"/>
            <a:r>
              <a:rPr lang="de-DE" sz="2800" dirty="0" smtClean="0">
                <a:sym typeface="Wingdings" panose="05000000000000000000" pitchFamily="2" charset="2"/>
              </a:rPr>
              <a:t>Den Stundenplan immer mit dabei:</a:t>
            </a:r>
            <a:endParaRPr lang="de-DE" sz="2800" u="sng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6420" t="85615" r="7466" b="8517"/>
          <a:stretch/>
        </p:blipFill>
        <p:spPr>
          <a:xfrm>
            <a:off x="6284671" y="5104659"/>
            <a:ext cx="4637804" cy="9499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33"/>
          <a:stretch/>
        </p:blipFill>
        <p:spPr>
          <a:xfrm>
            <a:off x="1296150" y="2497222"/>
            <a:ext cx="2128052" cy="208217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956744" y="2820361"/>
            <a:ext cx="584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2000"/>
            <a:r>
              <a:rPr lang="de-DE" sz="3600" b="1" dirty="0" err="1" smtClean="0">
                <a:sym typeface="Wingdings" panose="05000000000000000000" pitchFamily="2" charset="2"/>
              </a:rPr>
              <a:t>Untis</a:t>
            </a:r>
            <a:r>
              <a:rPr lang="de-DE" sz="3600" b="1" dirty="0" smtClean="0">
                <a:sym typeface="Wingdings" panose="05000000000000000000" pitchFamily="2" charset="2"/>
              </a:rPr>
              <a:t> Mobile – App </a:t>
            </a:r>
            <a:br>
              <a:rPr lang="de-DE" sz="3600" b="1" dirty="0" smtClean="0">
                <a:sym typeface="Wingdings" panose="05000000000000000000" pitchFamily="2" charset="2"/>
              </a:rPr>
            </a:br>
            <a:r>
              <a:rPr lang="de-DE" sz="2800" dirty="0" smtClean="0">
                <a:sym typeface="Wingdings" panose="05000000000000000000" pitchFamily="2" charset="2"/>
              </a:rPr>
              <a:t>für Smartphone und Tablet</a:t>
            </a:r>
            <a:endParaRPr lang="de-DE" sz="2800" u="sng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167951" y="103123"/>
            <a:ext cx="11849878" cy="867262"/>
            <a:chOff x="167951" y="103123"/>
            <a:chExt cx="11849878" cy="867262"/>
          </a:xfrm>
        </p:grpSpPr>
        <p:sp>
          <p:nvSpPr>
            <p:cNvPr id="17" name="Rechteck 16"/>
            <p:cNvSpPr/>
            <p:nvPr/>
          </p:nvSpPr>
          <p:spPr>
            <a:xfrm>
              <a:off x="6986684" y="103123"/>
              <a:ext cx="4769888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Martha-McCarthy-Straße 11  I  74564 Crailsheim  </a:t>
              </a:r>
              <a:endParaRPr lang="de-DE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dirty="0" smtClean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07951/9105-0  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 </a:t>
              </a:r>
              <a:r>
                <a:rPr lang="de-DE" u="sng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sekretariat@rzf-cr.de</a:t>
              </a:r>
              <a:r>
                <a:rPr lang="de-DE" dirty="0">
                  <a:solidFill>
                    <a:srgbClr val="7F7F7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28" y="202234"/>
              <a:ext cx="3688080" cy="633984"/>
            </a:xfrm>
            <a:prstGeom prst="rect">
              <a:avLst/>
            </a:prstGeom>
          </p:spPr>
        </p:pic>
        <p:cxnSp>
          <p:nvCxnSpPr>
            <p:cNvPr id="19" name="Gerader Verbinder 18"/>
            <p:cNvCxnSpPr/>
            <p:nvPr/>
          </p:nvCxnSpPr>
          <p:spPr>
            <a:xfrm flipV="1">
              <a:off x="167951" y="907814"/>
              <a:ext cx="11849878" cy="62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69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64E140F292314DB2894DF8957FE485" ma:contentTypeVersion="13" ma:contentTypeDescription="Ein neues Dokument erstellen." ma:contentTypeScope="" ma:versionID="826bc959bb7f49138ecbbe0367ed7ab6">
  <xsd:schema xmlns:xsd="http://www.w3.org/2001/XMLSchema" xmlns:xs="http://www.w3.org/2001/XMLSchema" xmlns:p="http://schemas.microsoft.com/office/2006/metadata/properties" xmlns:ns3="0cbffcb5-2d7d-427f-884f-e7451be54948" xmlns:ns4="f048a281-57b0-4eaf-8aad-b02b1168a6fd" targetNamespace="http://schemas.microsoft.com/office/2006/metadata/properties" ma:root="true" ma:fieldsID="cb540c29818761a3cdeb33c8fd2f9834" ns3:_="" ns4:_="">
    <xsd:import namespace="0cbffcb5-2d7d-427f-884f-e7451be54948"/>
    <xsd:import namespace="f048a281-57b0-4eaf-8aad-b02b1168a6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ffcb5-2d7d-427f-884f-e7451be549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8a281-57b0-4eaf-8aad-b02b1168a6f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CD7B35-59D9-4D53-B4A6-B84DF76155EB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048a281-57b0-4eaf-8aad-b02b1168a6fd"/>
    <ds:schemaRef ds:uri="0cbffcb5-2d7d-427f-884f-e7451be54948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99656C-93C0-4B8C-B8BE-A5D95EBF3B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E31933-4B4F-49F9-ACB8-1B68D1571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bffcb5-2d7d-427f-884f-e7451be54948"/>
    <ds:schemaRef ds:uri="f048a281-57b0-4eaf-8aad-b02b1168a6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265</Words>
  <Application>Microsoft Office PowerPoint</Application>
  <PresentationFormat>Breitbild</PresentationFormat>
  <Paragraphs>49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Kern</dc:creator>
  <cp:lastModifiedBy>Brückner</cp:lastModifiedBy>
  <cp:revision>460</cp:revision>
  <cp:lastPrinted>2018-03-15T16:58:53Z</cp:lastPrinted>
  <dcterms:created xsi:type="dcterms:W3CDTF">2015-03-02T14:00:04Z</dcterms:created>
  <dcterms:modified xsi:type="dcterms:W3CDTF">2021-12-15T11:34:20Z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0x0101004264E140F292314DB2894DF8957FE485</vt:lpwstr>
  </property>
</Properties>
</file>