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5"/>
  </p:notesMasterIdLst>
  <p:handoutMasterIdLst>
    <p:handoutMasterId r:id="rId16"/>
  </p:handoutMasterIdLst>
  <p:sldIdLst>
    <p:sldId id="319" r:id="rId2"/>
    <p:sldId id="308" r:id="rId3"/>
    <p:sldId id="320" r:id="rId4"/>
    <p:sldId id="300" r:id="rId5"/>
    <p:sldId id="321" r:id="rId6"/>
    <p:sldId id="322" r:id="rId7"/>
    <p:sldId id="316" r:id="rId8"/>
    <p:sldId id="306" r:id="rId9"/>
    <p:sldId id="323" r:id="rId10"/>
    <p:sldId id="287" r:id="rId11"/>
    <p:sldId id="326" r:id="rId12"/>
    <p:sldId id="314" r:id="rId13"/>
    <p:sldId id="283" r:id="rId14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lleitu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33CC"/>
    <a:srgbClr val="3399FF"/>
    <a:srgbClr val="FF532B"/>
    <a:srgbClr val="FF4A1F"/>
    <a:srgbClr val="000000"/>
    <a:srgbClr val="FF3300"/>
    <a:srgbClr val="FFB265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3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890396016604212E-2"/>
          <c:y val="0.21780521537492986"/>
          <c:w val="0.94350719525195093"/>
          <c:h val="0.72974708650605769"/>
        </c:manualLayout>
      </c:layout>
      <c:pie3DChart>
        <c:varyColors val="1"/>
        <c:ser>
          <c:idx val="0"/>
          <c:order val="0"/>
          <c:tx>
            <c:strRef>
              <c:f>Blatt1!$B$1</c:f>
              <c:strCache>
                <c:ptCount val="1"/>
                <c:pt idx="0">
                  <c:v>Rhytmisierung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C0-4E1C-8C53-69F1010895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C0-4E1C-8C53-69F1010895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6C0-4E1C-8C53-69F1010895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6C0-4E1C-8C53-69F101089526}"/>
              </c:ext>
            </c:extLst>
          </c:dPt>
          <c:dLbls>
            <c:dLbl>
              <c:idx val="0"/>
              <c:layout>
                <c:manualLayout>
                  <c:x val="-0.18317030430962217"/>
                  <c:y val="0.12127307999728425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err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Lehrervortrag</a:t>
                    </a:r>
                    <a:r>
                      <a: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98328800605109"/>
                      <c:h val="0.2095906968191273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6C0-4E1C-8C53-69F101089526}"/>
                </c:ext>
              </c:extLst>
            </c:dLbl>
            <c:dLbl>
              <c:idx val="1"/>
              <c:layout>
                <c:manualLayout>
                  <c:x val="-0.24267786183128928"/>
                  <c:y val="-0.2534577562369614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err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Einzelarbeit</a:t>
                    </a:r>
                    <a:endParaRPr lang="en-US" sz="18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7166083524966"/>
                      <c:h val="0.2318497178474422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46C0-4E1C-8C53-69F101089526}"/>
                </c:ext>
              </c:extLst>
            </c:dLbl>
            <c:dLbl>
              <c:idx val="2"/>
              <c:layout>
                <c:manualLayout>
                  <c:x val="6.9581073483417674E-2"/>
                  <c:y val="-0.177528789239467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dirty="0" err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rPr>
                      <a:t>Kleingruppenarbeit</a:t>
                    </a:r>
                    <a:endParaRPr lang="en-US" sz="18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791676115134843"/>
                      <c:h val="0.2936258998042363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46C0-4E1C-8C53-69F101089526}"/>
                </c:ext>
              </c:extLst>
            </c:dLbl>
            <c:dLbl>
              <c:idx val="3"/>
              <c:layout>
                <c:manualLayout>
                  <c:x val="0.1730335939104409"/>
                  <c:y val="0.17234919499685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dirty="0" err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Klassengespräche</a:t>
                    </a:r>
                    <a:endParaRPr lang="en-US" sz="16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778987266255044"/>
                      <c:h val="0.2736530232273041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46C0-4E1C-8C53-69F1010895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Blatt1!$A$2:$A$5</c:f>
              <c:strCache>
                <c:ptCount val="4"/>
                <c:pt idx="0">
                  <c:v>Lehrervortrag</c:v>
                </c:pt>
                <c:pt idx="1">
                  <c:v>Einzelarbeit</c:v>
                </c:pt>
                <c:pt idx="2">
                  <c:v>Kleingruppenarbeit</c:v>
                </c:pt>
                <c:pt idx="3">
                  <c:v>Klassengespräche</c:v>
                </c:pt>
              </c:strCache>
            </c:strRef>
          </c:cat>
          <c:val>
            <c:numRef>
              <c:f>Blatt1!$B$2:$B$5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C0-4E1C-8C53-69F10108952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44FCA21-3EAA-4592-9300-A7B773282B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4CB4E3-1720-4EE0-985A-A34932EC04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AA1393-0B5D-4FA5-981C-0BBBA41B7EAF}" type="datetimeFigureOut">
              <a:rPr lang="de-DE"/>
              <a:pPr>
                <a:defRPr/>
              </a:pPr>
              <a:t>09.02.2022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7438F5-296F-436C-B53B-6DC3B3E517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2E75A2-B6D1-4838-8C8D-C4E6FDFCA3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2001BAC-99EA-49F2-82B6-1C8B6AC306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DE29298-8BC3-4C29-9C0C-0E947068DA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63CC388-F564-4B2C-AF74-02AEE26B76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DC58452-6866-43E5-9272-0B99B54F61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FC08B68D-E414-44E7-9AF3-31266E41B8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FA997B30-A48B-4E38-A190-4A427FB543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673DA3EF-2DEE-4BA6-B9F3-4395DDAED5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8801AFE-13FE-4C47-A37A-4CDBA3F3E39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4514BAF6-9C81-4BC4-AAB8-6BA3D885B929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EAE6A7EE-5B2F-43F4-B1C8-AB3859984578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>
              <a:extLst>
                <a:ext uri="{FF2B5EF4-FFF2-40B4-BE49-F238E27FC236}">
                  <a16:creationId xmlns:a16="http://schemas.microsoft.com/office/drawing/2014/main" id="{D3911DC3-8DD9-4194-B19C-0BE508EA7C61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46C2B815-D3EF-4200-8A25-68428E456463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CA90332A-FCE5-494D-96BC-6ECC3EB830A5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3D23DD94-ECB7-4E75-A687-1AB2B6CECBB6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847DD0F9-99B7-45C5-B9CC-868972216DA9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69DC5009-BE4D-4855-AB07-02820C3C81CB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A3FC3B94-C569-409A-BAAE-49BC79DA29C4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ADABCD7E-8415-42AF-B087-31C4095146A6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8C87BFE8-A50D-4652-8BCC-671D083AD4BC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DBC60C9-89AF-4711-9F4A-A5974C46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BEFFE4B-60EB-420B-B341-74C22CC7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1EE06BD-5001-4C1D-935A-728CA5E1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84414-6C44-4B6E-9F45-382216CD756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2285957"/>
      </p:ext>
    </p:extLst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F4653-769E-49F6-8D87-B92B3D25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7AA73-2047-44D5-9D76-9CD710A1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8583B-DD5F-4FC3-A4F9-CBF04A90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279B-289F-4E77-90C5-251FA407EF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22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BED150EA-2E30-42D1-983E-9B1ABCDC8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FF65C014-1922-40B3-A385-6FC53CC4A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867CD26-1647-49B8-804A-9853BD12D62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8C85EED-425E-41C2-8BBF-3C0D577ADAE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39C11A-BED1-4C97-82C2-258B9EA7C61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6B8225-BED1-47CE-8E2C-914911B118E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3316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A99C2-4F3C-4A91-AE69-5B25187F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F8CDC-86D8-4DE3-B96C-78EAF26A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9FC7B-3476-49B0-A167-8DEA20FE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F1E67-D0AE-4836-B421-6641EA0E297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7968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72FD7E4F-75D0-42C4-906A-303DFDB7D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7AB154FA-280D-44EF-B9A8-DEC4596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00D033-6630-42FD-B1A6-9DF45FEC9E1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CC38AE-28CD-4BD0-AECE-F96FC2858B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FCF8B5-289D-4E85-BBCC-5D88C052A6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B147A-3EE9-40F0-839B-E91EF46AF2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2851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502AF9-63D0-4EB2-A242-4E8BF46618E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9E97FF-8D32-487C-8935-44F69CE0E24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A2E082-B372-4F24-ADE0-3B8099C755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6575-CDF8-4D2D-AC9D-FA07E68D23F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6979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018FA-20E5-47CD-9D98-6A2750CB2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CFDA4-B1B4-415D-BAC6-7D9D55FC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5A6C5-C9F2-42F5-8A9C-57578989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4CF1B-E2DA-47C6-97F5-8D7A76A137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6221185"/>
      </p:ext>
    </p:extLst>
  </p:cSld>
  <p:clrMapOvr>
    <a:masterClrMapping/>
  </p:clrMapOvr>
  <p:transition spd="slow"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63EF1-7EAB-43D8-8FAA-C7F02A41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4F308-9E34-43A3-8E4D-DBF84B78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4B91B-CFFC-43F1-A882-341CBE17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E640F-DF64-45FE-9EC8-A0D832E6522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7529419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4CE40-89C9-4414-8BFC-CB162092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37A2-4BF5-432C-973D-3B3D7AE2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C7B9D-1AEC-4FE2-8BA6-0F9FF0BB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11F6-D5D0-4501-B291-4475331CE9E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8888018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55CBC-4365-46D0-A21B-19C634DC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ACBBE-4A6E-436A-8B55-1C7374DA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8F120-3E3A-46EF-9E23-7A94532E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EDD9F-96D3-4D98-93C9-5A98BB8421E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9387640"/>
      </p:ext>
    </p:extLst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D2324B-4F0F-44B4-9C5B-EDDB7B9A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AAC7CC-8985-41F5-A6A2-85208BAB0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678C20-C415-4143-AB60-496FE351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4972D-3B3E-4535-BDB4-97E2D047ADC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4542569"/>
      </p:ext>
    </p:extLst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246BE2A-F91D-4A18-8B26-508B04C3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F5FC28-A87D-493F-97FF-697F2DCA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65A85C-D6EB-4E9E-BA31-5D0218F6E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2D29-DAFB-4307-87A7-357AF01A8B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77844568"/>
      </p:ext>
    </p:extLst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4DBE034-73C0-443F-A887-2E34489F1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5243C9-4651-4BF9-A890-3193FBB3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D6F3E1-E138-4F11-AF1F-1686EFFD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79B2-D7EE-41AA-9B44-288D2EFFAB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855835"/>
      </p:ext>
    </p:extLst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061523-6E59-4717-9475-13074835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E9BB530-EEC7-48A1-894D-0D843643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EE70B4-A207-4DAF-B2EB-A4404F7A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7C54-B07B-4224-91CB-1899C510F76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76449182"/>
      </p:ext>
    </p:extLst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8E51FD-F27A-4582-BACC-DD70EC43A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9CD23E-DFE2-446F-973B-7E6C3314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C21B02-9D06-4711-94CC-88F03ABB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98BB-ADA4-4855-9CED-93D2E09382E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1268078"/>
      </p:ext>
    </p:extLst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5EEB8A-1711-4603-A709-A04FE720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F74F1B-381C-454A-B604-8996B0BC2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9D9830-845B-4701-89C4-F9DA5071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50BCF-DB85-4450-B6EC-914BB398A21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8857718"/>
      </p:ext>
    </p:extLst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9D5E33AA-DC93-4F55-BC4A-7E5648045DC7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29786F2-28FA-42F4-BF00-F9D9F005C05C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1677BA2-6504-4280-AA96-54467910140D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17AEF5B-3222-4C39-8D33-EBD00B9C46CD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A35BF7E-075E-4332-9F3D-EB674938EDF1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8D6A82B-691C-4435-848E-3EBA05B26347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8CDF237-B0BE-4FC8-AFB2-86E47A3A71E2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CC4D74D-CDA0-495F-8BA1-604CAEF84FB7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84360C1-A2F2-4B0D-A800-F54E75EF51B1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666D3E24-A1ED-4DAF-BBAE-430F6E107523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DFADC4A-287E-46CF-91D6-E1BFD018774D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3631706-59DB-415A-8449-2E71F46A1C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32681163-4133-46C9-9B81-A03962D0C7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Formatvorlagen des Textmasters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1ED96-518E-43AF-9178-D17A4A183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8FA35-BF80-422F-AE4B-ACB30B16E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A95C-5E69-48C3-BEEE-50B4A6034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4FC9833-F9D8-43E6-A7B2-85E7978F35B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5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  <p:sldLayoutId id="2147484306" r:id="rId11"/>
    <p:sldLayoutId id="2147484301" r:id="rId12"/>
    <p:sldLayoutId id="2147484307" r:id="rId13"/>
    <p:sldLayoutId id="2147484302" r:id="rId14"/>
    <p:sldLayoutId id="2147484303" r:id="rId15"/>
    <p:sldLayoutId id="2147484304" r:id="rId16"/>
  </p:sldLayoutIdLst>
  <p:transition spd="slow">
    <p:checker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pieren 1">
            <a:extLst>
              <a:ext uri="{FF2B5EF4-FFF2-40B4-BE49-F238E27FC236}">
                <a16:creationId xmlns:a16="http://schemas.microsoft.com/office/drawing/2014/main" id="{AE65574B-BF07-48FC-9179-50B6ED388E1F}"/>
              </a:ext>
            </a:extLst>
          </p:cNvPr>
          <p:cNvGrpSpPr>
            <a:grpSpLocks/>
          </p:cNvGrpSpPr>
          <p:nvPr/>
        </p:nvGrpSpPr>
        <p:grpSpPr bwMode="auto">
          <a:xfrm>
            <a:off x="-180528" y="224685"/>
            <a:ext cx="7992888" cy="2988292"/>
            <a:chOff x="191792" y="509616"/>
            <a:chExt cx="7992020" cy="2988394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144B6304-D6D8-4F82-9C03-BCEE5BAB62CE}"/>
                </a:ext>
              </a:extLst>
            </p:cNvPr>
            <p:cNvSpPr txBox="1"/>
            <p:nvPr/>
          </p:nvSpPr>
          <p:spPr>
            <a:xfrm>
              <a:off x="4950475" y="2483563"/>
              <a:ext cx="3233337" cy="10144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e-DE" sz="3000" b="1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Realschule </a:t>
              </a:r>
            </a:p>
            <a:p>
              <a:pPr>
                <a:defRPr/>
              </a:pPr>
              <a:r>
                <a:rPr lang="de-DE" sz="3000" b="1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am Karlsberg</a:t>
              </a:r>
            </a:p>
          </p:txBody>
        </p:sp>
        <p:pic>
          <p:nvPicPr>
            <p:cNvPr id="9223" name="Grafik 5">
              <a:extLst>
                <a:ext uri="{FF2B5EF4-FFF2-40B4-BE49-F238E27FC236}">
                  <a16:creationId xmlns:a16="http://schemas.microsoft.com/office/drawing/2014/main" id="{28480D4B-7FDA-4068-844B-380F6B3BEB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3806" y="1481716"/>
              <a:ext cx="909143" cy="70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919052A-0E73-49A8-9B2F-189424C56A66}"/>
                </a:ext>
              </a:extLst>
            </p:cNvPr>
            <p:cNvSpPr txBox="1"/>
            <p:nvPr/>
          </p:nvSpPr>
          <p:spPr>
            <a:xfrm>
              <a:off x="191792" y="509616"/>
              <a:ext cx="7101705" cy="630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35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Crailsheimer Realschulen</a:t>
              </a:r>
            </a:p>
          </p:txBody>
        </p: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4874C66F-82A2-4AE9-B8ED-D108537FA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99" y="836712"/>
            <a:ext cx="1158005" cy="136926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AFEF5946-B049-4131-8704-8A460B93629A}"/>
              </a:ext>
            </a:extLst>
          </p:cNvPr>
          <p:cNvSpPr txBox="1"/>
          <p:nvPr/>
        </p:nvSpPr>
        <p:spPr>
          <a:xfrm>
            <a:off x="1907704" y="1268760"/>
            <a:ext cx="1339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RzF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913C09E-AC3D-40B0-A998-4E75AECC2767}"/>
              </a:ext>
            </a:extLst>
          </p:cNvPr>
          <p:cNvSpPr txBox="1"/>
          <p:nvPr/>
        </p:nvSpPr>
        <p:spPr bwMode="auto">
          <a:xfrm>
            <a:off x="827584" y="2198563"/>
            <a:ext cx="3233688" cy="1014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0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Realschule </a:t>
            </a:r>
          </a:p>
          <a:p>
            <a:pPr>
              <a:defRPr/>
            </a:pPr>
            <a:r>
              <a:rPr lang="de-DE" sz="30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 Flügelau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844077A-5C21-4FCF-BDD6-A14FC082CC94}"/>
              </a:ext>
            </a:extLst>
          </p:cNvPr>
          <p:cNvSpPr txBox="1"/>
          <p:nvPr/>
        </p:nvSpPr>
        <p:spPr>
          <a:xfrm>
            <a:off x="899592" y="3330277"/>
            <a:ext cx="6264696" cy="2139047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900" b="1" dirty="0"/>
              <a:t>Offene Ganztagesbetreuung von Montag bis Donnerstag – als Module buchbar:</a:t>
            </a:r>
          </a:p>
          <a:p>
            <a:pPr algn="ctr"/>
            <a:endParaRPr lang="de-DE" sz="500" b="1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de-DE" sz="2000" dirty="0"/>
              <a:t>Betreuung in der Mittagspause</a:t>
            </a:r>
          </a:p>
          <a:p>
            <a:pPr algn="ctr"/>
            <a:endParaRPr lang="de-DE" sz="500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de-DE" sz="2000" dirty="0"/>
              <a:t>Hausaufgaben-Betreuung</a:t>
            </a:r>
          </a:p>
          <a:p>
            <a:pPr algn="ctr"/>
            <a:endParaRPr lang="de-DE" sz="500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de-DE" sz="2000" dirty="0"/>
              <a:t>Basisbetreuung bis 16 Uhr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de-DE" sz="2000" dirty="0"/>
              <a:t>AG-Angebote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6654885-9865-4A4D-8B33-3E7846EDDBA5}"/>
              </a:ext>
            </a:extLst>
          </p:cNvPr>
          <p:cNvSpPr txBox="1"/>
          <p:nvPr/>
        </p:nvSpPr>
        <p:spPr>
          <a:xfrm>
            <a:off x="899592" y="5581689"/>
            <a:ext cx="3096344" cy="101566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300 Schüler/innen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23 Lehrer/innen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Roßfeld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E507CC3-B97B-43D6-BCBB-386F6D0530DC}"/>
              </a:ext>
            </a:extLst>
          </p:cNvPr>
          <p:cNvSpPr txBox="1"/>
          <p:nvPr/>
        </p:nvSpPr>
        <p:spPr>
          <a:xfrm>
            <a:off x="4067944" y="5589240"/>
            <a:ext cx="3096344" cy="101566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750 Schüler/innen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60 Lehrer/innen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Innenstadt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6F4291E-173F-4E45-869D-D01500E22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96300" cy="1384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machen </a:t>
            </a:r>
            <a:br>
              <a:rPr lang="de-DE" sz="3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Realschulabgänger?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CE1D20A-44D9-4303-B05D-82D0AB3A7D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507413" cy="43322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Berufsausbildung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Realschulen sind verlässliche Partner für anspruchsvolle Ausbildungsberufe in Handel, Verwaltung, Banken und Industrie!</a:t>
            </a:r>
            <a:endParaRPr lang="de-DE" sz="28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weiterführende Schulbildung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de-DE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de-DE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berufliche Gymnasien: WG, TG, EG, SG (ca. 50 %)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de-DE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Aufbaugymnasien oder Berufskolleg</a:t>
            </a:r>
            <a:r>
              <a:rPr lang="de-DE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8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Freiwilliges soziales Jahr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de-DE" sz="28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09D95D0-FDE1-4621-B4FE-3C150E5E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69" y="260648"/>
            <a:ext cx="8002588" cy="688975"/>
          </a:xfrm>
        </p:spPr>
        <p:txBody>
          <a:bodyPr/>
          <a:lstStyle/>
          <a:p>
            <a:pPr eaLnBrk="1" hangingPunct="1"/>
            <a:r>
              <a:rPr lang="de-DE" altLang="de-DE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Wichtig: Anmeldung ≠ Aufnahme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D526BDF-3DAA-43F8-B0F1-5F0C6A63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209482" cy="5328592"/>
          </a:xfrm>
        </p:spPr>
        <p:txBody>
          <a:bodyPr/>
          <a:lstStyle/>
          <a:p>
            <a:pPr eaLnBrk="1" hangingPunct="1"/>
            <a:r>
              <a:rPr lang="de-DE" dirty="0"/>
              <a:t>Mit Ihrer Anmeldung an der RzF oder der RaK drücken </a:t>
            </a:r>
          </a:p>
          <a:p>
            <a:pPr marL="0" indent="0" eaLnBrk="1" hangingPunct="1">
              <a:buNone/>
            </a:pPr>
            <a:r>
              <a:rPr lang="de-DE" dirty="0"/>
              <a:t>     Sie den Wunsch aus, Ihr Kind an der Schulart Realschule </a:t>
            </a:r>
          </a:p>
          <a:p>
            <a:pPr marL="0" indent="0" eaLnBrk="1" hangingPunct="1">
              <a:buNone/>
            </a:pPr>
            <a:r>
              <a:rPr lang="de-DE" dirty="0"/>
              <a:t>     anzumelden.</a:t>
            </a:r>
          </a:p>
          <a:p>
            <a:pPr marL="0" indent="0" eaLnBrk="1" hangingPunct="1">
              <a:buNone/>
            </a:pPr>
            <a:endParaRPr lang="de-DE" dirty="0"/>
          </a:p>
          <a:p>
            <a:pPr eaLnBrk="1" hangingPunct="1"/>
            <a:r>
              <a:rPr lang="de-DE" dirty="0"/>
              <a:t>Da die räumlichen Kapazitäten von beiden Crailsheimer </a:t>
            </a:r>
          </a:p>
          <a:p>
            <a:pPr marL="0" indent="0" eaLnBrk="1" hangingPunct="1">
              <a:buNone/>
            </a:pPr>
            <a:r>
              <a:rPr lang="de-DE" dirty="0"/>
              <a:t>     Realschulen begrenzt sind, können erst nach Abschluss aller </a:t>
            </a:r>
          </a:p>
          <a:p>
            <a:pPr marL="0" indent="0" eaLnBrk="1" hangingPunct="1">
              <a:buNone/>
            </a:pPr>
            <a:r>
              <a:rPr lang="de-DE" dirty="0"/>
              <a:t>     Anmeldungen endgültige Aufnahmezusagen versandt werden. </a:t>
            </a:r>
          </a:p>
          <a:p>
            <a:pPr marL="0" indent="0" eaLnBrk="1" hangingPunct="1">
              <a:buNone/>
            </a:pPr>
            <a:r>
              <a:rPr lang="de-DE" dirty="0"/>
              <a:t>     Dabei spielt eine sinnvolle Auslastung der räumlichen Kapazitäten                 </a:t>
            </a:r>
          </a:p>
          <a:p>
            <a:pPr marL="0" indent="0" eaLnBrk="1" hangingPunct="1">
              <a:buNone/>
            </a:pPr>
            <a:r>
              <a:rPr lang="de-DE" dirty="0"/>
              <a:t>     die entscheidende Rolle. Dabei hat die RzF Platz für 3 Züge und</a:t>
            </a:r>
          </a:p>
          <a:p>
            <a:pPr marL="0" indent="0" eaLnBrk="1" hangingPunct="1">
              <a:buNone/>
            </a:pPr>
            <a:r>
              <a:rPr lang="de-DE" dirty="0"/>
              <a:t>     die RaK hat Platz für 4 Züge.</a:t>
            </a:r>
          </a:p>
          <a:p>
            <a:pPr marL="0" indent="0" eaLnBrk="1" hangingPunct="1">
              <a:buNone/>
            </a:pPr>
            <a:r>
              <a:rPr lang="de-DE" dirty="0"/>
              <a:t>     Beide Realschulen in Crailsheim bieten ein ähnliches Angebot </a:t>
            </a:r>
          </a:p>
          <a:p>
            <a:pPr marL="0" indent="0" eaLnBrk="1" hangingPunct="1">
              <a:buNone/>
            </a:pPr>
            <a:r>
              <a:rPr lang="de-DE" dirty="0"/>
              <a:t>     im Hinblick auf die Betreuung der Kinder bis 16 Uhr sowie </a:t>
            </a:r>
          </a:p>
          <a:p>
            <a:pPr marL="0" indent="0" eaLnBrk="1" hangingPunct="1">
              <a:buNone/>
            </a:pPr>
            <a:r>
              <a:rPr lang="de-DE" dirty="0"/>
              <a:t>     das Mittagessen.</a:t>
            </a:r>
          </a:p>
          <a:p>
            <a:pPr eaLnBrk="1" hangingPunct="1">
              <a:buFontTx/>
              <a:buNone/>
            </a:pP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3784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09D95D0-FDE1-4621-B4FE-3C150E5E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69" y="260648"/>
            <a:ext cx="8002588" cy="688975"/>
          </a:xfrm>
        </p:spPr>
        <p:txBody>
          <a:bodyPr/>
          <a:lstStyle/>
          <a:p>
            <a:pPr eaLnBrk="1" hangingPunct="1"/>
            <a:r>
              <a:rPr lang="de-DE" altLang="de-DE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Termine RzF: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D526BDF-3DAA-43F8-B0F1-5F0C6A63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209482" cy="5184576"/>
          </a:xfrm>
        </p:spPr>
        <p:txBody>
          <a:bodyPr/>
          <a:lstStyle/>
          <a:p>
            <a:pPr eaLnBrk="1" hangingPunct="1"/>
            <a:r>
              <a:rPr lang="de-DE" dirty="0"/>
              <a:t>Info-Nachmittag: Entfällt leider wegen Corona </a:t>
            </a:r>
            <a:r>
              <a:rPr lang="de-DE" dirty="0">
                <a:sym typeface="Wingdings" panose="05000000000000000000" pitchFamily="2" charset="2"/>
              </a:rPr>
              <a:t></a:t>
            </a:r>
          </a:p>
          <a:p>
            <a:pPr marL="0" indent="0" eaLnBrk="1" hangingPunct="1">
              <a:buNone/>
            </a:pPr>
            <a:r>
              <a:rPr lang="de-DE" b="1" dirty="0">
                <a:sym typeface="Wingdings" panose="05000000000000000000" pitchFamily="2" charset="2"/>
              </a:rPr>
              <a:t>     </a:t>
            </a:r>
            <a:r>
              <a:rPr lang="de-DE" b="1" dirty="0">
                <a:solidFill>
                  <a:srgbClr val="FF0000"/>
                </a:solidFill>
              </a:rPr>
              <a:t>Auf unserer Homepage finden Sie stattdessen einen </a:t>
            </a:r>
          </a:p>
          <a:p>
            <a:pPr marL="0" indent="0" eaLnBrk="1" hangingPunct="1">
              <a:buNone/>
            </a:pPr>
            <a:r>
              <a:rPr lang="de-DE" b="1" dirty="0">
                <a:solidFill>
                  <a:srgbClr val="FF0000"/>
                </a:solidFill>
              </a:rPr>
              <a:t>     Schulhausrundgang mit verschiedenen Videos! www.rzf-cr.de</a:t>
            </a:r>
          </a:p>
          <a:p>
            <a:pPr marL="0" indent="0" eaLnBrk="1" hangingPunct="1">
              <a:buNone/>
            </a:pPr>
            <a:endParaRPr lang="de-DE" sz="1000" dirty="0"/>
          </a:p>
          <a:p>
            <a:pPr lvl="0"/>
            <a:r>
              <a:rPr lang="de-DE" dirty="0"/>
              <a:t>Schulanmeldung RS:      </a:t>
            </a:r>
            <a:r>
              <a:rPr lang="de-DE" b="1" dirty="0"/>
              <a:t>Mo. 07. März bis Do. 10. März 2022,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						  8.00 – 13.00 und 14.00 – 17.00 Uhr</a:t>
            </a:r>
            <a:endParaRPr lang="de-DE" dirty="0"/>
          </a:p>
          <a:p>
            <a:pPr marL="0" indent="0">
              <a:buNone/>
            </a:pPr>
            <a:r>
              <a:rPr lang="de-DE" sz="1200" dirty="0">
                <a:solidFill>
                  <a:srgbClr val="FF0000"/>
                </a:solidFill>
              </a:rPr>
              <a:t>         </a:t>
            </a:r>
            <a:r>
              <a:rPr lang="de-DE" dirty="0">
                <a:solidFill>
                  <a:srgbClr val="FF0000"/>
                </a:solidFill>
              </a:rPr>
              <a:t>Alle Formulare zum Ausfüllen und Infoblätter können Sie bereits 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      vorab von der Homepage herunterladen, ausdrucken und 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      ausgefüllt mitbringen!</a:t>
            </a:r>
          </a:p>
          <a:p>
            <a:pPr marL="0" indent="0">
              <a:buNone/>
            </a:pPr>
            <a:endParaRPr lang="de-DE" sz="1000" dirty="0"/>
          </a:p>
          <a:p>
            <a:pPr lvl="0"/>
            <a:r>
              <a:rPr lang="de-DE" dirty="0"/>
              <a:t>Kennenlernnachmittag für aufgenommene Kinder:   </a:t>
            </a:r>
          </a:p>
          <a:p>
            <a:pPr marL="0" lvl="0" indent="0">
              <a:buNone/>
            </a:pPr>
            <a:r>
              <a:rPr lang="de-DE" b="1" dirty="0"/>
              <a:t>      Mo. 18.07.22	  ab 14.30 Uhr</a:t>
            </a:r>
            <a:endParaRPr lang="de-DE" dirty="0"/>
          </a:p>
          <a:p>
            <a:pPr eaLnBrk="1" hangingPunct="1">
              <a:buFontTx/>
              <a:buNone/>
            </a:pPr>
            <a:endParaRPr lang="de-DE" altLang="de-DE" sz="1400" dirty="0"/>
          </a:p>
        </p:txBody>
      </p:sp>
      <p:pic>
        <p:nvPicPr>
          <p:cNvPr id="23556" name="Bild 2">
            <a:extLst>
              <a:ext uri="{FF2B5EF4-FFF2-40B4-BE49-F238E27FC236}">
                <a16:creationId xmlns:a16="http://schemas.microsoft.com/office/drawing/2014/main" id="{38ACFEC2-8DE7-47D5-8C98-F7FAA70C9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12360" y="188640"/>
            <a:ext cx="1146175" cy="135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Text Box 7">
            <a:extLst>
              <a:ext uri="{FF2B5EF4-FFF2-40B4-BE49-F238E27FC236}">
                <a16:creationId xmlns:a16="http://schemas.microsoft.com/office/drawing/2014/main" id="{AA7B373F-382D-4C8A-ADD2-DF3607DDD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6453188"/>
            <a:ext cx="230346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de-DE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2021 RaK &amp; RzF	                    	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5B91AFD-E51B-4470-999F-CE9AD05DE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4005064"/>
            <a:ext cx="1656184" cy="172878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de-DE" sz="25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RzF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07951/91050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www.rzf-cr.de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581" name="Bild 2">
            <a:extLst>
              <a:ext uri="{FF2B5EF4-FFF2-40B4-BE49-F238E27FC236}">
                <a16:creationId xmlns:a16="http://schemas.microsoft.com/office/drawing/2014/main" id="{FA2FAF6D-E2AC-4871-A645-5D25204D9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79241" y="2385129"/>
            <a:ext cx="1296144" cy="153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4" name="Picture 18" descr="600+ kostenlose Fragezeichen &amp; Frage Illustrationen - Pixabay">
            <a:extLst>
              <a:ext uri="{FF2B5EF4-FFF2-40B4-BE49-F238E27FC236}">
                <a16:creationId xmlns:a16="http://schemas.microsoft.com/office/drawing/2014/main" id="{6C475DF7-609F-4EA4-A980-8272292EE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" y="0"/>
            <a:ext cx="2297796" cy="229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BC9C71C4-252E-47A1-8C7D-34159AB7F7B7}"/>
              </a:ext>
            </a:extLst>
          </p:cNvPr>
          <p:cNvSpPr txBox="1">
            <a:spLocks/>
          </p:cNvSpPr>
          <p:nvPr/>
        </p:nvSpPr>
        <p:spPr bwMode="auto">
          <a:xfrm>
            <a:off x="3851920" y="4005064"/>
            <a:ext cx="3168352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de-DE" sz="25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RaK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07951/94650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12B6FEA-7705-4A0C-9BB2-15B98F7ACEA3}"/>
              </a:ext>
            </a:extLst>
          </p:cNvPr>
          <p:cNvSpPr txBox="1"/>
          <p:nvPr/>
        </p:nvSpPr>
        <p:spPr>
          <a:xfrm>
            <a:off x="4318434" y="4941168"/>
            <a:ext cx="5041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www.realschuleamkarlsberg.de</a:t>
            </a:r>
          </a:p>
          <a:p>
            <a:endParaRPr lang="de-DE" dirty="0"/>
          </a:p>
        </p:txBody>
      </p:sp>
      <p:pic>
        <p:nvPicPr>
          <p:cNvPr id="9" name="Grafik 5">
            <a:extLst>
              <a:ext uri="{FF2B5EF4-FFF2-40B4-BE49-F238E27FC236}">
                <a16:creationId xmlns:a16="http://schemas.microsoft.com/office/drawing/2014/main" id="{CE3CCA7D-D42A-4FE3-84A0-4D0531F33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238" y="2574903"/>
            <a:ext cx="1449716" cy="112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53A02D-B64B-4880-B96E-BE2AFEAA0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52426"/>
            <a:ext cx="7772400" cy="661987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3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Bildungsangebot der Realschule</a:t>
            </a:r>
          </a:p>
        </p:txBody>
      </p:sp>
      <p:pic>
        <p:nvPicPr>
          <p:cNvPr id="10243" name="Picture 2" descr="http://www.whitelife.com/img/bilder/3622/94x125_3622_illu_156784.jpg">
            <a:extLst>
              <a:ext uri="{FF2B5EF4-FFF2-40B4-BE49-F238E27FC236}">
                <a16:creationId xmlns:a16="http://schemas.microsoft.com/office/drawing/2014/main" id="{EEB8157F-5B75-443B-859F-2086DDB77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711" y="188912"/>
            <a:ext cx="7921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D92758F-8B53-47BC-901D-0AA53315AAD7}"/>
              </a:ext>
            </a:extLst>
          </p:cNvPr>
          <p:cNvSpPr txBox="1"/>
          <p:nvPr/>
        </p:nvSpPr>
        <p:spPr>
          <a:xfrm>
            <a:off x="1034256" y="1468438"/>
            <a:ext cx="1536700" cy="1477962"/>
          </a:xfrm>
          <a:prstGeom prst="rect">
            <a:avLst/>
          </a:prstGeom>
          <a:noFill/>
          <a:ln w="22225">
            <a:noFill/>
          </a:ln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  <a:defRPr/>
            </a:pPr>
            <a:r>
              <a:rPr lang="de-DE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Sprachen: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Deutsch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Englisch 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Französisch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989AA9-1FBE-4FFA-8D47-DD6C533B81CE}"/>
              </a:ext>
            </a:extLst>
          </p:cNvPr>
          <p:cNvSpPr txBox="1"/>
          <p:nvPr/>
        </p:nvSpPr>
        <p:spPr>
          <a:xfrm>
            <a:off x="431948" y="4149080"/>
            <a:ext cx="2696617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  <a:defRPr/>
            </a:pPr>
            <a:r>
              <a:rPr lang="de-DE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Gesellschafts-</a:t>
            </a:r>
          </a:p>
          <a:p>
            <a:pPr algn="ctr">
              <a:buClr>
                <a:schemeClr val="accent2"/>
              </a:buClr>
              <a:defRPr/>
            </a:pPr>
            <a:r>
              <a:rPr lang="de-DE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wissenschaften</a:t>
            </a:r>
            <a:r>
              <a:rPr lang="de-DE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Geschichte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Geographie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Gemeinschaftskunde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WBS 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(Wirtschafts-, </a:t>
            </a:r>
          </a:p>
          <a:p>
            <a:pPr>
              <a:buClr>
                <a:schemeClr val="accent2"/>
              </a:buClr>
              <a:defRPr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Berufs-, Studienorientierung)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C0D693A-935A-4787-9A05-F665A28A088A}"/>
              </a:ext>
            </a:extLst>
          </p:cNvPr>
          <p:cNvSpPr txBox="1"/>
          <p:nvPr/>
        </p:nvSpPr>
        <p:spPr>
          <a:xfrm>
            <a:off x="5796136" y="4149080"/>
            <a:ext cx="2926755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  <a:defRPr/>
            </a:pPr>
            <a:r>
              <a:rPr lang="de-DE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Mathematisch-naturwissenschaftlicher </a:t>
            </a:r>
          </a:p>
          <a:p>
            <a:pPr algn="ctr">
              <a:buClr>
                <a:schemeClr val="accent2"/>
              </a:buClr>
              <a:defRPr/>
            </a:pPr>
            <a:r>
              <a:rPr lang="de-DE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Bereich: 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Mathematik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Physik / Chemie / Biologie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BNT 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(Biologie, Naturphänomene </a:t>
            </a:r>
          </a:p>
          <a:p>
            <a:pPr>
              <a:buClr>
                <a:schemeClr val="accent2"/>
              </a:buClr>
              <a:defRPr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+ Technik)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6A95766-B056-4BAE-8939-31D9559C5328}"/>
              </a:ext>
            </a:extLst>
          </p:cNvPr>
          <p:cNvSpPr txBox="1"/>
          <p:nvPr/>
        </p:nvSpPr>
        <p:spPr>
          <a:xfrm>
            <a:off x="6350000" y="1468438"/>
            <a:ext cx="2132014" cy="147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  <a:defRPr/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Musisch-praktischer </a:t>
            </a:r>
          </a:p>
          <a:p>
            <a:pPr algn="ctr">
              <a:buClr>
                <a:schemeClr val="accent2"/>
              </a:buClr>
              <a:defRPr/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Bereich: 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Musik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Sport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Bildende Kunst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80304989-4535-4FE6-936D-CE709EBBD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4692" y="1989137"/>
            <a:ext cx="3120628" cy="28797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de-DE" b="1" dirty="0"/>
              <a:t>      </a:t>
            </a:r>
            <a:r>
              <a:rPr lang="de-DE" b="1" u="sng" dirty="0">
                <a:solidFill>
                  <a:srgbClr val="FF0000"/>
                </a:solidFill>
              </a:rPr>
              <a:t>Schulartprofil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de-DE" sz="1400" b="1" dirty="0"/>
              <a:t>BNT</a:t>
            </a:r>
            <a:endParaRPr lang="de-DE" sz="1400" dirty="0"/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de-DE" sz="1400" b="1" dirty="0"/>
              <a:t>Wahlpflichtbereich</a:t>
            </a:r>
            <a:r>
              <a:rPr lang="de-DE" sz="1400" dirty="0"/>
              <a:t> (7-10)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de-DE" sz="1400" dirty="0"/>
              <a:t>Technik (T)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de-DE" sz="1400" dirty="0"/>
              <a:t>Alltagskultur, Ernährung,</a:t>
            </a:r>
          </a:p>
          <a:p>
            <a:pPr lvl="1">
              <a:defRPr/>
            </a:pPr>
            <a:r>
              <a:rPr lang="de-DE" sz="1400" dirty="0"/>
              <a:t>      Soziales (AES)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de-DE" sz="1400" dirty="0"/>
              <a:t>Französisch (ab 6)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de-DE" sz="1400" b="1" dirty="0"/>
              <a:t>Informatik</a:t>
            </a:r>
            <a:r>
              <a:rPr lang="de-DE" sz="1400" dirty="0"/>
              <a:t> (7)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de-DE" sz="1400" dirty="0"/>
              <a:t>Wahlfach (8-10)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de-DE" sz="1400" b="1" dirty="0"/>
              <a:t>Methodentraining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de-DE" sz="1400" b="1" dirty="0"/>
              <a:t>Soziales Lernen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de-DE" sz="1400" b="1" dirty="0"/>
              <a:t>Medienbildung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5">
            <a:extLst>
              <a:ext uri="{FF2B5EF4-FFF2-40B4-BE49-F238E27FC236}">
                <a16:creationId xmlns:a16="http://schemas.microsoft.com/office/drawing/2014/main" id="{992EDEA7-BA44-4CAA-9A1E-5D742B52D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81563"/>
            <a:ext cx="3911600" cy="10779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de-DE" altLang="de-DE" sz="2400" dirty="0">
                <a:latin typeface="+mn-lt"/>
              </a:rPr>
              <a:t> </a:t>
            </a:r>
            <a:r>
              <a:rPr lang="de-DE" altLang="de-DE" sz="2000" dirty="0">
                <a:latin typeface="+mn-lt"/>
              </a:rPr>
              <a:t>Vertiefte Grundkenntnisse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2000" dirty="0">
                <a:latin typeface="+mn-lt"/>
              </a:rPr>
              <a:t> Theoretische Durchdringung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de-DE" altLang="de-DE" sz="2000" dirty="0">
                <a:latin typeface="+mn-lt"/>
              </a:rPr>
              <a:t>   lebensnaher Probleme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0FA0B64F-ADF7-461C-91A7-FB1048D42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544" y="109537"/>
            <a:ext cx="8064500" cy="11695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3500" b="1" dirty="0">
                <a:latin typeface="Arial" panose="020B0604020202020204" pitchFamily="34" charset="0"/>
                <a:cs typeface="Arial" panose="020B0604020202020204" pitchFamily="34" charset="0"/>
              </a:rPr>
              <a:t>Vermittlung einer erweiterten allgemeinen Bildung</a:t>
            </a:r>
            <a:endParaRPr lang="de-DE" altLang="de-D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371E274F-B824-45BB-B1F7-78D8F0903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600575"/>
            <a:ext cx="3330575" cy="1016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de-DE" altLang="de-DE" sz="2000" dirty="0">
                <a:latin typeface="+mn-lt"/>
              </a:rPr>
              <a:t> praktische Fertigkeiten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2000" dirty="0">
                <a:latin typeface="+mn-lt"/>
              </a:rPr>
              <a:t> konkreter Praxisbezug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2000" dirty="0">
                <a:latin typeface="+mn-lt"/>
              </a:rPr>
              <a:t> Lebensnähe</a:t>
            </a:r>
          </a:p>
        </p:txBody>
      </p:sp>
      <p:pic>
        <p:nvPicPr>
          <p:cNvPr id="11269" name="Bild 13">
            <a:extLst>
              <a:ext uri="{FF2B5EF4-FFF2-40B4-BE49-F238E27FC236}">
                <a16:creationId xmlns:a16="http://schemas.microsoft.com/office/drawing/2014/main" id="{4E18DF2F-AA50-4493-8321-D0E0B0457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75"/>
          <a:stretch>
            <a:fillRect/>
          </a:stretch>
        </p:blipFill>
        <p:spPr bwMode="auto">
          <a:xfrm>
            <a:off x="971600" y="1301313"/>
            <a:ext cx="6276975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9">
            <a:extLst>
              <a:ext uri="{FF2B5EF4-FFF2-40B4-BE49-F238E27FC236}">
                <a16:creationId xmlns:a16="http://schemas.microsoft.com/office/drawing/2014/main" id="{F067B621-0A5C-401E-907E-A23D72A2E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732463"/>
            <a:ext cx="2536825" cy="1016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4" charset="0"/>
                <a:ea typeface="ＭＳ Ｐゴシック" pitchFamily="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de-DE" altLang="de-DE" sz="2000" dirty="0">
                <a:latin typeface="+mn-lt"/>
              </a:rPr>
              <a:t> Kreativität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2000" dirty="0">
                <a:latin typeface="+mn-lt"/>
              </a:rPr>
              <a:t> Charakterbildung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2000" dirty="0">
                <a:latin typeface="+mn-lt"/>
              </a:rPr>
              <a:t> Soziales Lernen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8746C4E-11EC-46B5-BCD3-B61659A742C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547813" y="2636838"/>
            <a:ext cx="1008062" cy="2222500"/>
          </a:xfrm>
          <a:prstGeom prst="straightConnector1">
            <a:avLst/>
          </a:prstGeom>
          <a:noFill/>
          <a:ln w="38100">
            <a:solidFill>
              <a:srgbClr val="DE0000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D0E80826-B5CC-4B74-9C0C-1DCF3D41C0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43663" y="3068638"/>
            <a:ext cx="360362" cy="1519237"/>
          </a:xfrm>
          <a:prstGeom prst="straightConnector1">
            <a:avLst/>
          </a:prstGeom>
          <a:noFill/>
          <a:ln w="38100">
            <a:solidFill>
              <a:srgbClr val="DE0000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B251E50-A21F-40B8-96FD-FF5DF32DB21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64025" y="3429000"/>
            <a:ext cx="130175" cy="2303463"/>
          </a:xfrm>
          <a:prstGeom prst="straightConnector1">
            <a:avLst/>
          </a:prstGeom>
          <a:noFill/>
          <a:ln w="38100">
            <a:solidFill>
              <a:srgbClr val="DE0000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kt 3">
            <a:extLst>
              <a:ext uri="{FF2B5EF4-FFF2-40B4-BE49-F238E27FC236}">
                <a16:creationId xmlns:a16="http://schemas.microsoft.com/office/drawing/2014/main" id="{0F6ABA89-AC70-4559-A540-D63533551C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005300"/>
              </p:ext>
            </p:extLst>
          </p:nvPr>
        </p:nvGraphicFramePr>
        <p:xfrm>
          <a:off x="174625" y="325438"/>
          <a:ext cx="8380413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680533" imgH="6595623" progId="Word.Document.12">
                  <p:embed/>
                </p:oleObj>
              </mc:Choice>
              <mc:Fallback>
                <p:oleObj name="Document" r:id="rId2" imgW="9680533" imgH="6595623" progId="Word.Documen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325438"/>
                        <a:ext cx="8380413" cy="571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3E0DE54-09F1-4E97-9366-012CE09E8241}"/>
              </a:ext>
            </a:extLst>
          </p:cNvPr>
          <p:cNvSpPr/>
          <p:nvPr/>
        </p:nvSpPr>
        <p:spPr>
          <a:xfrm>
            <a:off x="323528" y="291420"/>
            <a:ext cx="813690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">
              <a:lnSpc>
                <a:spcPct val="100000"/>
              </a:lnSpc>
            </a:pPr>
            <a:r>
              <a:rPr lang="de-DE" sz="3500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Ab Klasse 7 …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C3A0F44-DA8D-49DB-8EE3-1762395345E7}"/>
              </a:ext>
            </a:extLst>
          </p:cNvPr>
          <p:cNvSpPr/>
          <p:nvPr/>
        </p:nvSpPr>
        <p:spPr>
          <a:xfrm>
            <a:off x="467544" y="1124744"/>
            <a:ext cx="66247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000" b="1" i="1" u="sng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Neues Wahlpflichtfach: </a:t>
            </a:r>
          </a:p>
          <a:p>
            <a:pPr>
              <a:spcAft>
                <a:spcPts val="0"/>
              </a:spcAft>
            </a:pPr>
            <a:endParaRPr lang="de-DE" sz="500" b="1" i="1" u="sng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AES (Alltagskultur – Ernährung – Soziales)</a:t>
            </a:r>
          </a:p>
          <a:p>
            <a:pPr lvl="1">
              <a:spcAft>
                <a:spcPts val="0"/>
              </a:spcAft>
            </a:pPr>
            <a:endParaRPr lang="de-DE" sz="5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Technik </a:t>
            </a:r>
          </a:p>
          <a:p>
            <a:pPr lvl="1">
              <a:spcAft>
                <a:spcPts val="0"/>
              </a:spcAft>
            </a:pPr>
            <a:endParaRPr lang="de-DE" sz="5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Französisch</a:t>
            </a:r>
          </a:p>
          <a:p>
            <a:pPr>
              <a:spcAft>
                <a:spcPts val="0"/>
              </a:spcAft>
            </a:pPr>
            <a:endParaRPr lang="de-DE" sz="2000" b="1" i="1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2000" b="1" i="1" u="sng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Zuweisung zu M-Niveau oder G-Niveau:</a:t>
            </a:r>
          </a:p>
          <a:p>
            <a:pPr>
              <a:spcAft>
                <a:spcPts val="0"/>
              </a:spcAft>
            </a:pPr>
            <a:endParaRPr lang="de-DE" sz="500" b="1" i="1" u="sng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Noten am Ende von Klasse 6 entscheiden</a:t>
            </a:r>
          </a:p>
          <a:p>
            <a:pPr lvl="1">
              <a:spcAft>
                <a:spcPts val="0"/>
              </a:spcAft>
            </a:pPr>
            <a:endParaRPr lang="de-DE" sz="5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Förderung und Differenzierung gemäß </a:t>
            </a:r>
          </a:p>
          <a:p>
            <a:pPr lvl="1">
              <a:spcAft>
                <a:spcPts val="0"/>
              </a:spcAft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G und M Niveau im Klassenverband mit   </a:t>
            </a:r>
          </a:p>
          <a:p>
            <a:pPr lvl="1">
              <a:spcAft>
                <a:spcPts val="0"/>
              </a:spcAft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Teilungsgruppen in den Hauptfächern oder </a:t>
            </a:r>
          </a:p>
          <a:p>
            <a:pPr lvl="1">
              <a:spcAft>
                <a:spcPts val="0"/>
              </a:spcAft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kompletten G-/ M-Klassen</a:t>
            </a:r>
          </a:p>
          <a:p>
            <a:pPr lvl="1">
              <a:spcAft>
                <a:spcPts val="0"/>
              </a:spcAft>
            </a:pPr>
            <a:endParaRPr lang="de-DE" sz="5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e-DE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Leistungsmessung auf M- und G-Niveau</a:t>
            </a:r>
          </a:p>
          <a:p>
            <a:pPr lvl="1">
              <a:spcAft>
                <a:spcPts val="0"/>
              </a:spcAft>
            </a:pPr>
            <a:endParaRPr lang="de-D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6125809D-826F-41D1-A938-A7664C56C9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6649891"/>
              </p:ext>
            </p:extLst>
          </p:nvPr>
        </p:nvGraphicFramePr>
        <p:xfrm>
          <a:off x="107504" y="836712"/>
          <a:ext cx="71287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17C4ACAA-BDDC-4BA0-8F03-695680915345}"/>
              </a:ext>
            </a:extLst>
          </p:cNvPr>
          <p:cNvSpPr/>
          <p:nvPr/>
        </p:nvSpPr>
        <p:spPr>
          <a:xfrm>
            <a:off x="395536" y="332656"/>
            <a:ext cx="763284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500" b="1" i="1" dirty="0"/>
              <a:t>Rhythmisierung in Doppelstunden </a:t>
            </a:r>
          </a:p>
          <a:p>
            <a:r>
              <a:rPr lang="de-DE" sz="1800" b="1" i="1" dirty="0"/>
              <a:t>- Wo es der Bildungsplan zulässt.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3">
            <a:extLst>
              <a:ext uri="{FF2B5EF4-FFF2-40B4-BE49-F238E27FC236}">
                <a16:creationId xmlns:a16="http://schemas.microsoft.com/office/drawing/2014/main" id="{C20F4B67-9354-474B-8A64-E1B5CF01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648"/>
            <a:ext cx="6348413" cy="1656184"/>
          </a:xfrm>
        </p:spPr>
        <p:txBody>
          <a:bodyPr/>
          <a:lstStyle/>
          <a:p>
            <a:pPr eaLnBrk="1" hangingPunct="1"/>
            <a:r>
              <a:rPr lang="de-DE" altLang="de-DE" sz="3500" b="1" dirty="0">
                <a:latin typeface="Arial" panose="020B0604020202020204" pitchFamily="34" charset="0"/>
                <a:cs typeface="Arial" panose="020B0604020202020204" pitchFamily="34" charset="0"/>
              </a:rPr>
              <a:t>Möglicher </a:t>
            </a:r>
            <a:br>
              <a:rPr lang="de-DE" altLang="de-DE" sz="3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500" b="1" dirty="0">
                <a:latin typeface="Arial" panose="020B0604020202020204" pitchFamily="34" charset="0"/>
                <a:cs typeface="Arial" panose="020B0604020202020204" pitchFamily="34" charset="0"/>
              </a:rPr>
              <a:t>Stundenplan </a:t>
            </a:r>
            <a:br>
              <a:rPr lang="de-DE" altLang="de-DE" sz="3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500" b="1" dirty="0">
                <a:latin typeface="Arial" panose="020B0604020202020204" pitchFamily="34" charset="0"/>
                <a:cs typeface="Arial" panose="020B0604020202020204" pitchFamily="34" charset="0"/>
              </a:rPr>
              <a:t>Kl. 5</a:t>
            </a:r>
            <a:br>
              <a:rPr lang="de-DE" altLang="de-DE" sz="3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altLang="de-DE" sz="3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B25C73B2-0C67-4D16-846F-A10E5E59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48880"/>
            <a:ext cx="6842125" cy="3816424"/>
          </a:xfrm>
        </p:spPr>
        <p:txBody>
          <a:bodyPr/>
          <a:lstStyle/>
          <a:p>
            <a:pPr eaLnBrk="1" hangingPunct="1"/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Max. 1 Nachmittag</a:t>
            </a:r>
          </a:p>
          <a:p>
            <a:pPr eaLnBrk="1" hangingPunct="1"/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Mittagessen </a:t>
            </a:r>
          </a:p>
          <a:p>
            <a:pPr marL="0" indent="0" eaLnBrk="1" hangingPunct="1">
              <a:buNone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    tageweise buchbar</a:t>
            </a:r>
          </a:p>
          <a:p>
            <a:pPr eaLnBrk="1" hangingPunct="1"/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Mittagsbetreuung</a:t>
            </a:r>
          </a:p>
          <a:p>
            <a:pPr marL="0" indent="0" eaLnBrk="1" hangingPunct="1">
              <a:buNone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     HA-Betreuung </a:t>
            </a:r>
          </a:p>
          <a:p>
            <a:pPr marL="0" indent="0" eaLnBrk="1" hangingPunct="1">
              <a:buNone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     Basis-Betreuung</a:t>
            </a:r>
          </a:p>
          <a:p>
            <a:pPr marL="0" indent="0" eaLnBrk="1" hangingPunct="1">
              <a:buNone/>
            </a:pPr>
            <a:r>
              <a:rPr lang="de-DE" altLang="de-DE" sz="5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pPr marL="400050" lvl="1" indent="0" eaLnBrk="1" hangingPunct="1">
              <a:buNone/>
            </a:pPr>
            <a:r>
              <a:rPr lang="de-DE" altLang="de-DE" sz="2000" i="1" dirty="0">
                <a:latin typeface="Calibri" panose="020F0502020204030204" pitchFamily="34" charset="0"/>
                <a:cs typeface="Calibri" panose="020F0502020204030204" pitchFamily="34" charset="0"/>
              </a:rPr>
              <a:t>Module von Mo.- Do.</a:t>
            </a:r>
          </a:p>
          <a:p>
            <a:pPr marL="0" indent="0" eaLnBrk="1" hangingPunct="1">
              <a:buNone/>
            </a:pPr>
            <a:r>
              <a:rPr lang="de-DE" altLang="de-DE" sz="2200" i="1" dirty="0">
                <a:latin typeface="Calibri" panose="020F0502020204030204" pitchFamily="34" charset="0"/>
                <a:cs typeface="Calibri" panose="020F0502020204030204" pitchFamily="34" charset="0"/>
              </a:rPr>
              <a:t>      wählbar!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9BC9130-1A51-4976-81E2-366148CF9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30561"/>
            <a:ext cx="5469037" cy="62667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B1042-F790-4C35-A0AC-82125065B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6348413" cy="1320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Unterschiede zwischen Realschule und GMS</a:t>
            </a:r>
          </a:p>
        </p:txBody>
      </p:sp>
      <p:sp>
        <p:nvSpPr>
          <p:cNvPr id="14339" name="Inhaltsplatzhalter 2">
            <a:extLst>
              <a:ext uri="{FF2B5EF4-FFF2-40B4-BE49-F238E27FC236}">
                <a16:creationId xmlns:a16="http://schemas.microsoft.com/office/drawing/2014/main" id="{124B23FD-0D1D-4170-9D5B-0EF2C19B8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65052"/>
            <a:ext cx="8496944" cy="3527896"/>
          </a:xfrm>
        </p:spPr>
        <p:txBody>
          <a:bodyPr/>
          <a:lstStyle/>
          <a:p>
            <a:pPr eaLnBrk="1" hangingPunct="1"/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Kein verpflichtender Ganztagesbetrieb, aber Angebot zum Mittagessen, Hausaufgabenbetreuung und AGs</a:t>
            </a:r>
          </a:p>
          <a:p>
            <a:pPr eaLnBrk="1" hangingPunct="1"/>
            <a:r>
              <a:rPr lang="de-DE" altLang="de-DE" sz="22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Noten sind wichtig </a:t>
            </a: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für die Versetzung und die Niveauzuteilung</a:t>
            </a:r>
          </a:p>
          <a:p>
            <a:pPr eaLnBrk="1" hangingPunct="1"/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Unterricht und Leistungskontrollen in Klasse 5 + 6 </a:t>
            </a:r>
          </a:p>
          <a:p>
            <a:pPr marL="0" indent="0" eaLnBrk="1" hangingPunct="1">
              <a:buNone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     finden auf dem M-Niveau (Realschulniveau) statt.</a:t>
            </a:r>
          </a:p>
          <a:p>
            <a:pPr marL="0" indent="0" eaLnBrk="1" hangingPunct="1">
              <a:buNone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     Ab Klasse 7 Wechseln auf G-Niveau möglich.</a:t>
            </a:r>
          </a:p>
          <a:p>
            <a:pPr eaLnBrk="1" hangingPunct="1"/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Unterricht findet überwiegend im Klassenverband statt</a:t>
            </a:r>
          </a:p>
          <a:p>
            <a:pPr eaLnBrk="1" hangingPunct="1"/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Klassische und offene Unterrichtsformen ergänzen einander</a:t>
            </a:r>
          </a:p>
          <a:p>
            <a:pPr marL="0" indent="0" eaLnBrk="1" hangingPunct="1">
              <a:buNone/>
            </a:pPr>
            <a:endParaRPr lang="de-DE" alt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de-DE" alt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Vorrangiges Ziel ist der Realschulabschluss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28F8AB8-92C7-4678-AFFB-E895FF00118C}"/>
              </a:ext>
            </a:extLst>
          </p:cNvPr>
          <p:cNvSpPr/>
          <p:nvPr/>
        </p:nvSpPr>
        <p:spPr>
          <a:xfrm>
            <a:off x="395536" y="332656"/>
            <a:ext cx="547617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3500" b="1" dirty="0">
                <a:ea typeface="ＭＳ Ｐゴシック" pitchFamily="4" charset="-128"/>
              </a:rPr>
              <a:t>Was wir von unseren </a:t>
            </a:r>
          </a:p>
          <a:p>
            <a:r>
              <a:rPr lang="de-DE" altLang="de-DE" sz="3500" b="1" dirty="0">
                <a:ea typeface="ＭＳ Ｐゴシック" pitchFamily="4" charset="-128"/>
              </a:rPr>
              <a:t>Schülern*innen erwarten</a:t>
            </a:r>
            <a:endParaRPr lang="de-DE" sz="35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B770C0B1-3167-40E2-B310-E8B17E6339A1}"/>
              </a:ext>
            </a:extLst>
          </p:cNvPr>
          <p:cNvSpPr txBox="1">
            <a:spLocks/>
          </p:cNvSpPr>
          <p:nvPr/>
        </p:nvSpPr>
        <p:spPr>
          <a:xfrm>
            <a:off x="414307" y="1502207"/>
            <a:ext cx="6842125" cy="523916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de-DE" altLang="de-D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Grundschulempfehlung Realschule oder Gymnasium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de-DE" altLang="de-D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M-Niveau in 5 + 6 !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Konzentrationsfähigkeit über längeren Zeitraum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Erledigung der Hausaufgaben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Aktive Mitarbeit im Unterricht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Eigenverantwortliches Arbeiten mit Lernmaterial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Vertrauensvolle Kooperation von Elternhaus - Schule</a:t>
            </a:r>
          </a:p>
          <a:p>
            <a:pPr eaLnBrk="1" hangingPunct="1">
              <a:lnSpc>
                <a:spcPct val="150000"/>
              </a:lnSpc>
            </a:pPr>
            <a:endParaRPr lang="de-DE" altLang="de-DE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9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659</Words>
  <Application>Microsoft Office PowerPoint</Application>
  <PresentationFormat>Bildschirmpräsentation (4:3)</PresentationFormat>
  <Paragraphs>164</Paragraphs>
  <Slides>13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Times New Roman</vt:lpstr>
      <vt:lpstr>Trebuchet MS</vt:lpstr>
      <vt:lpstr>Wingdings</vt:lpstr>
      <vt:lpstr>Wingdings 3</vt:lpstr>
      <vt:lpstr>Facette</vt:lpstr>
      <vt:lpstr>Document</vt:lpstr>
      <vt:lpstr>PowerPoint-Präsentation</vt:lpstr>
      <vt:lpstr>Bildungsangebot der Realschule</vt:lpstr>
      <vt:lpstr>PowerPoint-Präsentation</vt:lpstr>
      <vt:lpstr>PowerPoint-Präsentation</vt:lpstr>
      <vt:lpstr>PowerPoint-Präsentation</vt:lpstr>
      <vt:lpstr>PowerPoint-Präsentation</vt:lpstr>
      <vt:lpstr>Möglicher  Stundenplan  Kl. 5  </vt:lpstr>
      <vt:lpstr>Unterschiede zwischen Realschule und GMS</vt:lpstr>
      <vt:lpstr>PowerPoint-Präsentation</vt:lpstr>
      <vt:lpstr>Was machen  Realschulabgänger?</vt:lpstr>
      <vt:lpstr>Wichtig: Anmeldung ≠ Aufnahme</vt:lpstr>
      <vt:lpstr>Termine RzF:</vt:lpstr>
      <vt:lpstr>PowerPoint-Präsentation</vt:lpstr>
    </vt:vector>
  </TitlesOfParts>
  <Company>Realschule zur Flügelau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Schulleitung</cp:lastModifiedBy>
  <cp:revision>177</cp:revision>
  <cp:lastPrinted>2021-10-19T13:00:14Z</cp:lastPrinted>
  <dcterms:created xsi:type="dcterms:W3CDTF">2005-11-14T14:28:27Z</dcterms:created>
  <dcterms:modified xsi:type="dcterms:W3CDTF">2022-02-09T07:58:21Z</dcterms:modified>
</cp:coreProperties>
</file>